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84" r:id="rId3"/>
    <p:sldId id="517" r:id="rId4"/>
    <p:sldId id="522" r:id="rId5"/>
    <p:sldId id="520" r:id="rId6"/>
    <p:sldId id="523" r:id="rId7"/>
    <p:sldId id="530" r:id="rId8"/>
    <p:sldId id="518" r:id="rId9"/>
    <p:sldId id="525" r:id="rId10"/>
    <p:sldId id="529" r:id="rId11"/>
    <p:sldId id="519" r:id="rId12"/>
    <p:sldId id="300" r:id="rId13"/>
    <p:sldId id="285" r:id="rId14"/>
    <p:sldId id="286" r:id="rId15"/>
    <p:sldId id="505" r:id="rId16"/>
    <p:sldId id="287" r:id="rId17"/>
    <p:sldId id="512" r:id="rId18"/>
    <p:sldId id="513" r:id="rId19"/>
    <p:sldId id="297" r:id="rId20"/>
    <p:sldId id="290" r:id="rId21"/>
    <p:sldId id="301" r:id="rId22"/>
    <p:sldId id="291" r:id="rId23"/>
    <p:sldId id="292" r:id="rId24"/>
    <p:sldId id="510" r:id="rId25"/>
    <p:sldId id="506" r:id="rId26"/>
    <p:sldId id="511" r:id="rId27"/>
    <p:sldId id="295" r:id="rId28"/>
    <p:sldId id="289" r:id="rId29"/>
    <p:sldId id="298" r:id="rId30"/>
    <p:sldId id="296" r:id="rId31"/>
    <p:sldId id="509" r:id="rId32"/>
    <p:sldId id="299" r:id="rId33"/>
    <p:sldId id="51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6341"/>
  </p:normalViewPr>
  <p:slideViewPr>
    <p:cSldViewPr snapToGrid="0" snapToObjects="1">
      <p:cViewPr varScale="1">
        <p:scale>
          <a:sx n="60" d="100"/>
          <a:sy n="60" d="100"/>
        </p:scale>
        <p:origin x="88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AD7A66-1703-FA46-8E2C-D7B8BF0F68D4}" type="datetimeFigureOut">
              <a:rPr lang="en-US" smtClean="0"/>
              <a:t>7/4/2022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E72A6-D761-2246-B9F7-2E0CFF84F833}" type="slidenum">
              <a:rPr lang="en-US" smtClean="0"/>
              <a:t>‹#›</a:t>
            </a:fld>
            <a:endParaRPr lang="en-US"/>
          </a:p>
        </p:txBody>
      </p:sp>
    </p:spTree>
    <p:extLst>
      <p:ext uri="{BB962C8B-B14F-4D97-AF65-F5344CB8AC3E}">
        <p14:creationId xmlns:p14="http://schemas.microsoft.com/office/powerpoint/2010/main" val="1622140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 everyone! Today, I will be talking about my </a:t>
            </a:r>
            <a:r>
              <a:rPr lang="en-US" dirty="0" err="1"/>
              <a:t>Mtech</a:t>
            </a:r>
            <a:r>
              <a:rPr lang="en-US" dirty="0"/>
              <a:t> thesis project i.e. </a:t>
            </a:r>
          </a:p>
          <a:p>
            <a:r>
              <a:rPr lang="en-US" dirty="0"/>
              <a:t>…. </a:t>
            </a:r>
          </a:p>
          <a:p>
            <a:r>
              <a:rPr lang="en-US" dirty="0"/>
              <a:t>Supervised by Prof. </a:t>
            </a:r>
            <a:r>
              <a:rPr lang="en-US" dirty="0" err="1"/>
              <a:t>Rijurekha</a:t>
            </a:r>
            <a:r>
              <a:rPr lang="en-US" dirty="0"/>
              <a:t> Sen </a:t>
            </a:r>
          </a:p>
        </p:txBody>
      </p:sp>
      <p:sp>
        <p:nvSpPr>
          <p:cNvPr id="4" name="Slide Number Placeholder 3"/>
          <p:cNvSpPr>
            <a:spLocks noGrp="1"/>
          </p:cNvSpPr>
          <p:nvPr>
            <p:ph type="sldNum" sz="quarter" idx="5"/>
          </p:nvPr>
        </p:nvSpPr>
        <p:spPr/>
        <p:txBody>
          <a:bodyPr/>
          <a:lstStyle/>
          <a:p>
            <a:fld id="{E1FE72A6-D761-2246-B9F7-2E0CFF84F833}" type="slidenum">
              <a:rPr lang="en-US" smtClean="0"/>
              <a:t>1</a:t>
            </a:fld>
            <a:endParaRPr lang="en-US"/>
          </a:p>
        </p:txBody>
      </p:sp>
    </p:spTree>
    <p:extLst>
      <p:ext uri="{BB962C8B-B14F-4D97-AF65-F5344CB8AC3E}">
        <p14:creationId xmlns:p14="http://schemas.microsoft.com/office/powerpoint/2010/main" val="569011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support processing of sensor data with ML models in a privacy preserving manner, across competing companies. Finally, client queries need to be answered using the most recent fine-tuned ML model, without revealing model details to client and client location to any server. ML based data processing across competing fleet companies and answering client queries pose significant challenges, if location privacy of both sensors and client queries need to be preserved.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1FE72A6-D761-2246-B9F7-2E0CFF84F833}" type="slidenum">
              <a:rPr lang="en-US" smtClean="0"/>
              <a:t>10</a:t>
            </a:fld>
            <a:endParaRPr lang="en-US"/>
          </a:p>
        </p:txBody>
      </p:sp>
    </p:spTree>
    <p:extLst>
      <p:ext uri="{BB962C8B-B14F-4D97-AF65-F5344CB8AC3E}">
        <p14:creationId xmlns:p14="http://schemas.microsoft.com/office/powerpoint/2010/main" val="3403256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handle these challenges, we adopt a co-design approach between ML modeling and preserving privacy. </a:t>
            </a:r>
            <a:r>
              <a:rPr lang="en-IN" sz="1200" kern="1200" dirty="0">
                <a:solidFill>
                  <a:schemeClr val="tx1"/>
                </a:solidFill>
                <a:effectLst/>
                <a:latin typeface="+mn-lt"/>
                <a:ea typeface="+mn-ea"/>
                <a:cs typeface="+mn-cs"/>
              </a:rPr>
              <a:t>The goal is to build efficient ML models that preserve privacy with carefully chosen </a:t>
            </a:r>
            <a:r>
              <a:rPr lang="en-US" sz="1200" b="0" i="0" kern="1200" dirty="0">
                <a:solidFill>
                  <a:schemeClr val="tx1"/>
                </a:solidFill>
                <a:effectLst/>
                <a:latin typeface="+mn-lt"/>
                <a:ea typeface="+mn-ea"/>
                <a:cs typeface="+mn-cs"/>
              </a:rPr>
              <a:t>model parameters to balance ML accuracy and MPC computation and communication overheads. At every step of our end-to-end system design, we carefully balance these </a:t>
            </a:r>
            <a:r>
              <a:rPr lang="en-IN" dirty="0"/>
              <a:t>trade-offs between privacy, accuracy and latency.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latin typeface="CMR12"/>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latin typeface="CMR12"/>
            </a:endParaRPr>
          </a:p>
          <a:p>
            <a:endParaRPr lang="en-US" dirty="0"/>
          </a:p>
        </p:txBody>
      </p:sp>
      <p:sp>
        <p:nvSpPr>
          <p:cNvPr id="4" name="Slide Number Placeholder 3"/>
          <p:cNvSpPr>
            <a:spLocks noGrp="1"/>
          </p:cNvSpPr>
          <p:nvPr>
            <p:ph type="sldNum" sz="quarter" idx="5"/>
          </p:nvPr>
        </p:nvSpPr>
        <p:spPr/>
        <p:txBody>
          <a:bodyPr/>
          <a:lstStyle/>
          <a:p>
            <a:fld id="{E1FE72A6-D761-2246-B9F7-2E0CFF84F833}" type="slidenum">
              <a:rPr lang="en-US" smtClean="0"/>
              <a:t>11</a:t>
            </a:fld>
            <a:endParaRPr lang="en-US"/>
          </a:p>
        </p:txBody>
      </p:sp>
    </p:spTree>
    <p:extLst>
      <p:ext uri="{BB962C8B-B14F-4D97-AF65-F5344CB8AC3E}">
        <p14:creationId xmlns:p14="http://schemas.microsoft.com/office/powerpoint/2010/main" val="169258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interesting Machine Learning (ML) problems can be formulated on vehicle collected PM datasets.  While mobile sensors values are not collected at all places at all times, with state of the art </a:t>
            </a:r>
            <a:r>
              <a:rPr lang="en-US" dirty="0" err="1"/>
              <a:t>spatio</a:t>
            </a:r>
            <a:r>
              <a:rPr lang="en-US" dirty="0"/>
              <a:t>-temporal interpolation and forecasting techniques, values where no sensors are present at a particular time can be estimated.</a:t>
            </a:r>
          </a:p>
          <a:p>
            <a:r>
              <a:rPr lang="en-US" dirty="0"/>
              <a:t>Interpolation is answering queries about PM values at locations where no sensor is present, based on sensed values at other neighboring locations</a:t>
            </a:r>
          </a:p>
          <a:p>
            <a:r>
              <a:rPr lang="en-US" dirty="0"/>
              <a:t>Whereas forecasting i.e. answering queries about PM values at some future time point, based on historical and current values. </a:t>
            </a:r>
          </a:p>
          <a:p>
            <a:endParaRPr lang="en-US" dirty="0"/>
          </a:p>
          <a:p>
            <a:r>
              <a:rPr lang="en-US" dirty="0"/>
              <a:t>Thus the Machine Learning Problem of interest here is that of training </a:t>
            </a:r>
            <a:r>
              <a:rPr lang="en-US" dirty="0" err="1"/>
              <a:t>spatio</a:t>
            </a:r>
            <a:r>
              <a:rPr lang="en-US" dirty="0"/>
              <a:t>-temporal models for interpolation and forecasting across competing companies, preserving location privacy of individual data points. As pollution is a temporally evolving phenomena, fine-tuning the trained model with fresh incoming data periodically, again preserving privacy is needed.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we have already looked at interpolation using GCN and GP during previous presentations, today I will talk about forecasting using PM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will look at the the forecasting problem in detail and the careful choice of the ML model and its parameters.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FE72A6-D761-2246-B9F7-2E0CFF84F833}" type="slidenum">
              <a:rPr lang="en-US" smtClean="0"/>
              <a:t>12</a:t>
            </a:fld>
            <a:endParaRPr lang="en-US"/>
          </a:p>
        </p:txBody>
      </p:sp>
    </p:spTree>
    <p:extLst>
      <p:ext uri="{BB962C8B-B14F-4D97-AF65-F5344CB8AC3E}">
        <p14:creationId xmlns:p14="http://schemas.microsoft.com/office/powerpoint/2010/main" val="1221218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Particulate Matter (PM) dataset for Delhi-NCR contains PM data recorded over three months from November 2020 to January 2021. The data has been collected using vehicle-mounted IoT sensors, deployed on 13 public buses that travelled across different routes and collected PM readings at intervals of few seconds. The Figure shows an example of the spatial coverage by public buses on 3 routes in New Delhi.</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dataset contains more than 12.5 million sensor data points and spans an area of 559 square Kms. It consists of three kinds of pollutants i.e. PM1, PM2.5, PM10 collected over a period of 91 days. Table \ref{</a:t>
            </a:r>
            <a:r>
              <a:rPr lang="en-US" sz="1200" dirty="0" err="1"/>
              <a:t>tab:pm_stats</a:t>
            </a:r>
            <a:r>
              <a:rPr lang="en-US" sz="1200" dirty="0"/>
              <a:t>} shows the aggregated statistics of PM values in the dataset.</a:t>
            </a:r>
          </a:p>
        </p:txBody>
      </p:sp>
      <p:sp>
        <p:nvSpPr>
          <p:cNvPr id="4" name="Slide Number Placeholder 3"/>
          <p:cNvSpPr>
            <a:spLocks noGrp="1"/>
          </p:cNvSpPr>
          <p:nvPr>
            <p:ph type="sldNum" sz="quarter" idx="5"/>
          </p:nvPr>
        </p:nvSpPr>
        <p:spPr/>
        <p:txBody>
          <a:bodyPr/>
          <a:lstStyle/>
          <a:p>
            <a:fld id="{E1FE72A6-D761-2246-B9F7-2E0CFF84F833}" type="slidenum">
              <a:rPr lang="en-US" smtClean="0"/>
              <a:t>13</a:t>
            </a:fld>
            <a:endParaRPr lang="en-US"/>
          </a:p>
        </p:txBody>
      </p:sp>
    </p:spTree>
    <p:extLst>
      <p:ext uri="{BB962C8B-B14F-4D97-AF65-F5344CB8AC3E}">
        <p14:creationId xmlns:p14="http://schemas.microsoft.com/office/powerpoint/2010/main" val="1189427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pc="-45" dirty="0">
                <a:latin typeface="Carlito"/>
                <a:cs typeface="Carlito"/>
              </a:rPr>
              <a:t>We </a:t>
            </a:r>
            <a:r>
              <a:rPr lang="en-US" spc="-5" dirty="0">
                <a:latin typeface="Carlito"/>
                <a:cs typeface="Carlito"/>
              </a:rPr>
              <a:t>divide the </a:t>
            </a:r>
            <a:r>
              <a:rPr lang="en-US" spc="-10" dirty="0">
                <a:latin typeface="Carlito"/>
                <a:cs typeface="Carlito"/>
              </a:rPr>
              <a:t>regions </a:t>
            </a:r>
            <a:r>
              <a:rPr lang="en-US" spc="-5" dirty="0">
                <a:latin typeface="Carlito"/>
                <a:cs typeface="Carlito"/>
              </a:rPr>
              <a:t>of the city </a:t>
            </a:r>
            <a:r>
              <a:rPr lang="en-US" spc="-15" dirty="0">
                <a:latin typeface="Carlito"/>
                <a:cs typeface="Carlito"/>
              </a:rPr>
              <a:t>into </a:t>
            </a:r>
            <a:r>
              <a:rPr lang="en-US" spc="-5" dirty="0">
                <a:latin typeface="Carlito"/>
                <a:cs typeface="Carlito"/>
              </a:rPr>
              <a:t>(25*25) small grids of </a:t>
            </a:r>
            <a:r>
              <a:rPr lang="en-US" spc="-15" dirty="0">
                <a:latin typeface="Carlito"/>
                <a:cs typeface="Carlito"/>
              </a:rPr>
              <a:t>sizes </a:t>
            </a:r>
            <a:r>
              <a:rPr lang="en-US" spc="-5" dirty="0">
                <a:latin typeface="Carlito"/>
                <a:cs typeface="Carlito"/>
              </a:rPr>
              <a:t>~0.9 </a:t>
            </a:r>
            <a:r>
              <a:rPr lang="en-US" spc="20" dirty="0">
                <a:latin typeface="Carlito"/>
                <a:cs typeface="Carlito"/>
              </a:rPr>
              <a:t>km</a:t>
            </a:r>
            <a:r>
              <a:rPr lang="en-US" spc="30" baseline="30651" dirty="0">
                <a:latin typeface="Carlito"/>
                <a:cs typeface="Carlito"/>
              </a:rPr>
              <a:t>2</a:t>
            </a:r>
            <a:r>
              <a:rPr lang="en-US" spc="20" dirty="0">
                <a:latin typeface="Carlito"/>
                <a:cs typeface="Carlito"/>
              </a:rPr>
              <a:t>. </a:t>
            </a:r>
            <a:r>
              <a:rPr lang="en-US" spc="-20" dirty="0">
                <a:latin typeface="Carlito"/>
                <a:cs typeface="Carlito"/>
              </a:rPr>
              <a:t>Any  </a:t>
            </a:r>
            <a:r>
              <a:rPr lang="en-US" spc="-5" dirty="0">
                <a:latin typeface="Carlito"/>
                <a:cs typeface="Carlito"/>
              </a:rPr>
              <a:t>sensor </a:t>
            </a:r>
            <a:r>
              <a:rPr lang="en-US" spc="-10" dirty="0">
                <a:latin typeface="Carlito"/>
                <a:cs typeface="Carlito"/>
              </a:rPr>
              <a:t>reading that falls </a:t>
            </a:r>
            <a:r>
              <a:rPr lang="en-US" spc="-5" dirty="0">
                <a:latin typeface="Carlito"/>
                <a:cs typeface="Carlito"/>
              </a:rPr>
              <a:t>within the boundaries of the grid is binned </a:t>
            </a:r>
            <a:r>
              <a:rPr lang="en-US" dirty="0">
                <a:latin typeface="Carlito"/>
                <a:cs typeface="Carlito"/>
              </a:rPr>
              <a:t>as an </a:t>
            </a:r>
            <a:r>
              <a:rPr lang="en-US" spc="-15" dirty="0">
                <a:latin typeface="Carlito"/>
                <a:cs typeface="Carlito"/>
              </a:rPr>
              <a:t>event </a:t>
            </a:r>
            <a:r>
              <a:rPr lang="en-US" spc="-5" dirty="0">
                <a:latin typeface="Carlito"/>
                <a:cs typeface="Carlito"/>
              </a:rPr>
              <a:t>of  </a:t>
            </a:r>
            <a:r>
              <a:rPr lang="en-US" spc="-10" dirty="0">
                <a:latin typeface="Carlito"/>
                <a:cs typeface="Carlito"/>
              </a:rPr>
              <a:t>that </a:t>
            </a:r>
            <a:r>
              <a:rPr lang="en-US" spc="-5" dirty="0">
                <a:latin typeface="Carlito"/>
                <a:cs typeface="Carlito"/>
              </a:rPr>
              <a:t>grid. </a:t>
            </a:r>
          </a:p>
          <a:p>
            <a:r>
              <a:rPr lang="en-US" dirty="0"/>
              <a:t>Out of these total 625 grid locations, 270 of these are actually populated with data from our local buses at different timestamps spread across 3 months.</a:t>
            </a:r>
          </a:p>
        </p:txBody>
      </p:sp>
      <p:sp>
        <p:nvSpPr>
          <p:cNvPr id="4" name="Slide Number Placeholder 3"/>
          <p:cNvSpPr>
            <a:spLocks noGrp="1"/>
          </p:cNvSpPr>
          <p:nvPr>
            <p:ph type="sldNum" sz="quarter" idx="5"/>
          </p:nvPr>
        </p:nvSpPr>
        <p:spPr/>
        <p:txBody>
          <a:bodyPr/>
          <a:lstStyle/>
          <a:p>
            <a:fld id="{E1FE72A6-D761-2246-B9F7-2E0CFF84F833}" type="slidenum">
              <a:rPr lang="en-US" smtClean="0"/>
              <a:t>14</a:t>
            </a:fld>
            <a:endParaRPr lang="en-US"/>
          </a:p>
        </p:txBody>
      </p:sp>
    </p:spTree>
    <p:extLst>
      <p:ext uri="{BB962C8B-B14F-4D97-AF65-F5344CB8AC3E}">
        <p14:creationId xmlns:p14="http://schemas.microsoft.com/office/powerpoint/2010/main" val="2305343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discretize the time space into buckets of 3-hr duration. For a given grid location, an event is considered as a mean of all PM2.5 readings within the 3-hr window lying in the boundaries of the grid</a:t>
            </a:r>
            <a:br>
              <a:rPr lang="en-US" dirty="0"/>
            </a:br>
            <a:r>
              <a:rPr lang="en-US" dirty="0"/>
              <a:t>location. </a:t>
            </a:r>
            <a:r>
              <a:rPr lang="en-US" sz="1200" dirty="0"/>
              <a:t>we have only 20% and 1% values collected in the first two buckets respectively. Since this is the time when the buses are not operational, we drop the first two buckets i.e. between 12AM-6AM from our time-series construction. </a:t>
            </a:r>
          </a:p>
          <a:p>
            <a:r>
              <a:rPr lang="en-US" sz="1200" dirty="0"/>
              <a:t>Finally, the time-series for a single day is such that, each grid location is a vector of size 6 filled with aggregated PM2.5 values collected over an interval of 3-hr from 6AM-12 midnight and 0 wherever missing</a:t>
            </a:r>
            <a:endParaRPr lang="en-US" dirty="0"/>
          </a:p>
        </p:txBody>
      </p:sp>
      <p:sp>
        <p:nvSpPr>
          <p:cNvPr id="4" name="Slide Number Placeholder 3"/>
          <p:cNvSpPr>
            <a:spLocks noGrp="1"/>
          </p:cNvSpPr>
          <p:nvPr>
            <p:ph type="sldNum" sz="quarter" idx="5"/>
          </p:nvPr>
        </p:nvSpPr>
        <p:spPr/>
        <p:txBody>
          <a:bodyPr/>
          <a:lstStyle/>
          <a:p>
            <a:fld id="{E1FE72A6-D761-2246-B9F7-2E0CFF84F833}" type="slidenum">
              <a:rPr lang="en-US" smtClean="0"/>
              <a:t>15</a:t>
            </a:fld>
            <a:endParaRPr lang="en-US"/>
          </a:p>
        </p:txBody>
      </p:sp>
    </p:spTree>
    <p:extLst>
      <p:ext uri="{BB962C8B-B14F-4D97-AF65-F5344CB8AC3E}">
        <p14:creationId xmlns:p14="http://schemas.microsoft.com/office/powerpoint/2010/main" val="759874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explore the inherent patterns or trends in the variation of PM values. These patterns, if they exist, are captured by the models and aid in the downstream tasks of interpolation and forecasting investigated in this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latin typeface="Open Sans" panose="020B0606030504020204" pitchFamily="34" charset="0"/>
              </a:rPr>
              <a:t>The figure  shows the average PM2.5 values on a single day in the month of December for the points in our trajectories. Lighter colored points indicate lesser pollution levels while darker colored points indicate more pollution levels.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Spatial patterns are evident from this plot, that nearby locations are similar in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As pollution depends on spatial features like green cover or presence of local pollutant sources or traffic hotspots, similarity in PM for nearby locations is intuitive.</a:t>
            </a:r>
            <a:endParaRPr lang="en-US" b="0" i="0" dirty="0">
              <a:solidFill>
                <a:srgbClr val="FFFFFF"/>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FE72A6-D761-2246-B9F7-2E0CFF84F833}" type="slidenum">
              <a:rPr lang="en-US" smtClean="0"/>
              <a:t>16</a:t>
            </a:fld>
            <a:endParaRPr lang="en-US"/>
          </a:p>
        </p:txBody>
      </p:sp>
    </p:spTree>
    <p:extLst>
      <p:ext uri="{BB962C8B-B14F-4D97-AF65-F5344CB8AC3E}">
        <p14:creationId xmlns:p14="http://schemas.microsoft.com/office/powerpoint/2010/main" val="3870160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t>Temporal Patterns</a:t>
            </a:r>
          </a:p>
          <a:p>
            <a:r>
              <a:rPr lang="en-US" sz="1200" dirty="0"/>
              <a:t>Next we also explore the temporal patterns in the data. Fig shows the average PM2.5 distribution within a day has higher PM values at night, and the lowest around 3 pm everyday. This validates the known meteorological effect that temperature is negatively correlated with PM as heat expands the air, reducing PM concentration.</a:t>
            </a:r>
            <a:endParaRPr lang="en-US" dirty="0"/>
          </a:p>
        </p:txBody>
      </p:sp>
      <p:sp>
        <p:nvSpPr>
          <p:cNvPr id="4" name="Slide Number Placeholder 3"/>
          <p:cNvSpPr>
            <a:spLocks noGrp="1"/>
          </p:cNvSpPr>
          <p:nvPr>
            <p:ph type="sldNum" sz="quarter" idx="5"/>
          </p:nvPr>
        </p:nvSpPr>
        <p:spPr/>
        <p:txBody>
          <a:bodyPr/>
          <a:lstStyle/>
          <a:p>
            <a:fld id="{E1FE72A6-D761-2246-B9F7-2E0CFF84F833}" type="slidenum">
              <a:rPr lang="en-US" smtClean="0"/>
              <a:t>17</a:t>
            </a:fld>
            <a:endParaRPr lang="en-US"/>
          </a:p>
        </p:txBody>
      </p:sp>
    </p:spTree>
    <p:extLst>
      <p:ext uri="{BB962C8B-B14F-4D97-AF65-F5344CB8AC3E}">
        <p14:creationId xmlns:p14="http://schemas.microsoft.com/office/powerpoint/2010/main" val="3966420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second Figure shows the average PM2.5 distribution across the 3 months. there is no defined long-term temporal pattern in the Dataset.</a:t>
            </a:r>
          </a:p>
          <a:p>
            <a:r>
              <a:rPr lang="en-US" sz="1200" dirty="0"/>
              <a:t>Thus, forecasting PM values later in longer future seems non-trivial, using PM data itself. Hence we do not explore long term forecasting in this work, but focus on short term forecasting for the next 3hr windows for a day</a:t>
            </a:r>
            <a:endParaRPr lang="en-US" dirty="0"/>
          </a:p>
        </p:txBody>
      </p:sp>
      <p:sp>
        <p:nvSpPr>
          <p:cNvPr id="4" name="Slide Number Placeholder 3"/>
          <p:cNvSpPr>
            <a:spLocks noGrp="1"/>
          </p:cNvSpPr>
          <p:nvPr>
            <p:ph type="sldNum" sz="quarter" idx="5"/>
          </p:nvPr>
        </p:nvSpPr>
        <p:spPr/>
        <p:txBody>
          <a:bodyPr/>
          <a:lstStyle/>
          <a:p>
            <a:fld id="{E1FE72A6-D761-2246-B9F7-2E0CFF84F833}" type="slidenum">
              <a:rPr lang="en-US" smtClean="0"/>
              <a:t>18</a:t>
            </a:fld>
            <a:endParaRPr lang="en-US"/>
          </a:p>
        </p:txBody>
      </p:sp>
    </p:spTree>
    <p:extLst>
      <p:ext uri="{BB962C8B-B14F-4D97-AF65-F5344CB8AC3E}">
        <p14:creationId xmlns:p14="http://schemas.microsoft.com/office/powerpoint/2010/main" val="613400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propose GCN-LSTM </a:t>
            </a:r>
            <a:r>
              <a:rPr lang="en-US" dirty="0" err="1"/>
              <a:t>spatio</a:t>
            </a:r>
            <a:r>
              <a:rPr lang="en-US" dirty="0"/>
              <a:t>-temporal model for forecasting </a:t>
            </a:r>
            <a:r>
              <a:rPr lang="en-US" dirty="0" err="1"/>
              <a:t>delhi</a:t>
            </a:r>
            <a:r>
              <a:rPr lang="en-US" dirty="0"/>
              <a:t> pollution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model consists of multiple graph convolution layers stacked over multiple LSTM layers. GCN is used to capture topological structure of the network for obtaining the spatial features. Second, the obtained time series with spatial features are input into LSTM unit model and the dynamic change is obtained by information transmission between the LSTM units, to capture temporal features. Finally, to increase performance and manage over-fitting, a dropout layer and a dense layer are also added at the end</a:t>
            </a:r>
          </a:p>
        </p:txBody>
      </p:sp>
      <p:sp>
        <p:nvSpPr>
          <p:cNvPr id="4" name="Slide Number Placeholder 3"/>
          <p:cNvSpPr>
            <a:spLocks noGrp="1"/>
          </p:cNvSpPr>
          <p:nvPr>
            <p:ph type="sldNum" sz="quarter" idx="5"/>
          </p:nvPr>
        </p:nvSpPr>
        <p:spPr/>
        <p:txBody>
          <a:bodyPr/>
          <a:lstStyle/>
          <a:p>
            <a:fld id="{E1FE72A6-D761-2246-B9F7-2E0CFF84F833}" type="slidenum">
              <a:rPr lang="en-US" smtClean="0"/>
              <a:t>19</a:t>
            </a:fld>
            <a:endParaRPr lang="en-US"/>
          </a:p>
        </p:txBody>
      </p:sp>
    </p:spTree>
    <p:extLst>
      <p:ext uri="{BB962C8B-B14F-4D97-AF65-F5344CB8AC3E}">
        <p14:creationId xmlns:p14="http://schemas.microsoft.com/office/powerpoint/2010/main" val="712487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 pollution is one of the biggest concerns faced by developing countries like India and the world at large. Delhi was voted as the most polluted capital city in the world for the last decade. Pollution levels in Delhi have skyrocketed with the peak PM2.5 values in winter months (Nov-Jan) increased by 125\% over the last decade.</a:t>
            </a:r>
          </a:p>
        </p:txBody>
      </p:sp>
      <p:sp>
        <p:nvSpPr>
          <p:cNvPr id="4" name="Slide Number Placeholder 3"/>
          <p:cNvSpPr>
            <a:spLocks noGrp="1"/>
          </p:cNvSpPr>
          <p:nvPr>
            <p:ph type="sldNum" sz="quarter" idx="5"/>
          </p:nvPr>
        </p:nvSpPr>
        <p:spPr/>
        <p:txBody>
          <a:bodyPr/>
          <a:lstStyle/>
          <a:p>
            <a:fld id="{E1FE72A6-D761-2246-B9F7-2E0CFF84F833}" type="slidenum">
              <a:rPr lang="en-US" smtClean="0"/>
              <a:t>2</a:t>
            </a:fld>
            <a:endParaRPr lang="en-US"/>
          </a:p>
        </p:txBody>
      </p:sp>
    </p:spTree>
    <p:extLst>
      <p:ext uri="{BB962C8B-B14F-4D97-AF65-F5344CB8AC3E}">
        <p14:creationId xmlns:p14="http://schemas.microsoft.com/office/powerpoint/2010/main" val="122312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 use RMSE: the Root Mean Squared Error (RMSE) as the evaluation metric for models performance. It is sum of the squared distance between the observed and the expected values. It then takes the square root of this sum, which effectively makes the RMSE equivalent to the standard deviation of the residuals, or prediction errors. Therefore, a lower RMSE indicates better performance and more accurate</a:t>
            </a:r>
          </a:p>
          <a:p>
            <a:pPr marL="0" indent="0">
              <a:buNone/>
            </a:pPr>
            <a:r>
              <a:rPr lang="en-US" dirty="0"/>
              <a:t>predictions.</a:t>
            </a:r>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E1FE72A6-D761-2246-B9F7-2E0CFF84F833}" type="slidenum">
              <a:rPr lang="en-US" smtClean="0"/>
              <a:t>20</a:t>
            </a:fld>
            <a:endParaRPr lang="en-US"/>
          </a:p>
        </p:txBody>
      </p:sp>
    </p:spTree>
    <p:extLst>
      <p:ext uri="{BB962C8B-B14F-4D97-AF65-F5344CB8AC3E}">
        <p14:creationId xmlns:p14="http://schemas.microsoft.com/office/powerpoint/2010/main" val="1349682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grid is modelled as a graph G as {V, W }, where V = {vi, </a:t>
            </a:r>
            <a:r>
              <a:rPr lang="en-US" dirty="0" err="1"/>
              <a:t>i</a:t>
            </a:r>
            <a:r>
              <a:rPr lang="en-US" dirty="0"/>
              <a:t> = 1, . . . 270} and W the adjacency matrix. Nodes on the graph represent grid points and the edges represent the connection relationships between these grid locations or sensors. W is a 0-1 adjacency matrix with value 1 when vi and </a:t>
            </a:r>
            <a:r>
              <a:rPr lang="en-US" dirty="0" err="1"/>
              <a:t>vj</a:t>
            </a:r>
            <a:r>
              <a:rPr lang="en-US" dirty="0"/>
              <a:t> are connected</a:t>
            </a:r>
            <a:br>
              <a:rPr lang="en-US" dirty="0"/>
            </a:br>
            <a:r>
              <a:rPr lang="en-US" dirty="0"/>
              <a:t> </a:t>
            </a:r>
            <a:br>
              <a:rPr lang="en-US" dirty="0"/>
            </a:br>
            <a:r>
              <a:rPr lang="en-US" dirty="0"/>
              <a:t>We say vi and </a:t>
            </a:r>
            <a:r>
              <a:rPr lang="en-US" dirty="0" err="1"/>
              <a:t>vj</a:t>
            </a:r>
            <a:r>
              <a:rPr lang="en-US" dirty="0"/>
              <a:t> are connected if </a:t>
            </a:r>
            <a:r>
              <a:rPr lang="en-US" dirty="0" err="1"/>
              <a:t>vj</a:t>
            </a:r>
            <a:r>
              <a:rPr lang="en-US" dirty="0"/>
              <a:t> is among the first 8 (excluding self) neighbors of vi based on the </a:t>
            </a:r>
            <a:r>
              <a:rPr lang="en-US" dirty="0" err="1"/>
              <a:t>euclidean</a:t>
            </a:r>
            <a:r>
              <a:rPr lang="en-US" dirty="0"/>
              <a:t> distance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first split the data into train and test sets. However, in time-series, the data is in some chronological time respecting order and the train/test split happens along the time axis. We combine the data from 7 consecutive days and construct a time-series. The first 6 days form the train set and the model is tested on the 7th day. We test our model on several test days spread across the 3 months</a:t>
            </a:r>
            <a:br>
              <a:rPr lang="en-US" dirty="0"/>
            </a:br>
            <a:r>
              <a:rPr lang="en-US" dirty="0"/>
              <a:t>and report the average evaluation numbers.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test days include 15 Nov, 28 Nov, 28 Nov, 7 Dec, 15 Dec, 7 Jan, 10 Jan, and 24 Jan. Each test day is evaluated on previous 6 days o the training data in the past.</a:t>
            </a:r>
          </a:p>
          <a:p>
            <a:endParaRPr lang="en-US" dirty="0"/>
          </a:p>
        </p:txBody>
      </p:sp>
      <p:sp>
        <p:nvSpPr>
          <p:cNvPr id="4" name="Slide Number Placeholder 3"/>
          <p:cNvSpPr>
            <a:spLocks noGrp="1"/>
          </p:cNvSpPr>
          <p:nvPr>
            <p:ph type="sldNum" sz="quarter" idx="5"/>
          </p:nvPr>
        </p:nvSpPr>
        <p:spPr/>
        <p:txBody>
          <a:bodyPr/>
          <a:lstStyle/>
          <a:p>
            <a:fld id="{E1FE72A6-D761-2246-B9F7-2E0CFF84F833}" type="slidenum">
              <a:rPr lang="en-US" smtClean="0"/>
              <a:t>21</a:t>
            </a:fld>
            <a:endParaRPr lang="en-US"/>
          </a:p>
        </p:txBody>
      </p:sp>
    </p:spTree>
    <p:extLst>
      <p:ext uri="{BB962C8B-B14F-4D97-AF65-F5344CB8AC3E}">
        <p14:creationId xmlns:p14="http://schemas.microsoft.com/office/powerpoint/2010/main" val="3342217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study parameter </a:t>
            </a:r>
            <a:r>
              <a:rPr lang="en-US" dirty="0" err="1"/>
              <a:t>seq_len</a:t>
            </a:r>
            <a:r>
              <a:rPr lang="en-US" dirty="0"/>
              <a:t> which is, the size of the past window of information to be used for LSTM modelling.</a:t>
            </a:r>
          </a:p>
          <a:p>
            <a:r>
              <a:rPr lang="en-US" dirty="0"/>
              <a:t>The Autocorrelation Function (ACF), helps to identify which lags have significant correlations,  and understand the patterns and properties of the time series. these correlations indicate that past values influence the current value. Figure shows that lag 6 has large positive correlations and correlations taper off slowly as the lags increase. That means, the observations </a:t>
            </a:r>
            <a:r>
              <a:rPr lang="en-US" dirty="0" err="1"/>
              <a:t>yt</a:t>
            </a:r>
            <a:r>
              <a:rPr lang="en-US" dirty="0"/>
              <a:t> and yt−6 are highly correlated. This can also be confirmed empirically as the observations </a:t>
            </a:r>
            <a:r>
              <a:rPr lang="en-US" dirty="0" err="1"/>
              <a:t>yt</a:t>
            </a:r>
            <a:r>
              <a:rPr lang="en-US" dirty="0"/>
              <a:t> and yt−6 correspond to the same time-buckets 1 day apart. As one single day has 6 time-buckets. Thus, we chose the parameter </a:t>
            </a:r>
            <a:r>
              <a:rPr lang="en-US" dirty="0" err="1"/>
              <a:t>seq_len</a:t>
            </a:r>
            <a:r>
              <a:rPr lang="en-US" dirty="0"/>
              <a:t> = 6 for modelling the time-series.</a:t>
            </a:r>
          </a:p>
          <a:p>
            <a:endParaRPr lang="en-US" dirty="0"/>
          </a:p>
        </p:txBody>
      </p:sp>
      <p:sp>
        <p:nvSpPr>
          <p:cNvPr id="4" name="Slide Number Placeholder 3"/>
          <p:cNvSpPr>
            <a:spLocks noGrp="1"/>
          </p:cNvSpPr>
          <p:nvPr>
            <p:ph type="sldNum" sz="quarter" idx="5"/>
          </p:nvPr>
        </p:nvSpPr>
        <p:spPr/>
        <p:txBody>
          <a:bodyPr/>
          <a:lstStyle/>
          <a:p>
            <a:fld id="{E1FE72A6-D761-2246-B9F7-2E0CFF84F833}" type="slidenum">
              <a:rPr lang="en-US" smtClean="0"/>
              <a:t>22</a:t>
            </a:fld>
            <a:endParaRPr lang="en-US"/>
          </a:p>
        </p:txBody>
      </p:sp>
    </p:spTree>
    <p:extLst>
      <p:ext uri="{BB962C8B-B14F-4D97-AF65-F5344CB8AC3E}">
        <p14:creationId xmlns:p14="http://schemas.microsoft.com/office/powerpoint/2010/main" val="149895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architecture of GCN-LSTM has custom support for the user defined number of graph convolutional layers and LSTM layers. We perform experiment with varying number of layers in both the GCN and LSTM with custom sizes as well. </a:t>
            </a:r>
          </a:p>
          <a:p>
            <a:r>
              <a:rPr lang="en-US" dirty="0"/>
              <a:t>Table shows that the GCN-LSTM architecture with 2 GCN layers with [4, 4] size and 1 LSTM layer with 4 units gives the best test RMSE results on the test data. This small model not only gives better RMSEs but also low computations overhead in private training.</a:t>
            </a:r>
          </a:p>
          <a:p>
            <a:endParaRPr lang="en-US" dirty="0"/>
          </a:p>
        </p:txBody>
      </p:sp>
      <p:sp>
        <p:nvSpPr>
          <p:cNvPr id="4" name="Slide Number Placeholder 3"/>
          <p:cNvSpPr>
            <a:spLocks noGrp="1"/>
          </p:cNvSpPr>
          <p:nvPr>
            <p:ph type="sldNum" sz="quarter" idx="5"/>
          </p:nvPr>
        </p:nvSpPr>
        <p:spPr/>
        <p:txBody>
          <a:bodyPr/>
          <a:lstStyle/>
          <a:p>
            <a:fld id="{E1FE72A6-D761-2246-B9F7-2E0CFF84F833}" type="slidenum">
              <a:rPr lang="en-US" smtClean="0"/>
              <a:t>23</a:t>
            </a:fld>
            <a:endParaRPr lang="en-US"/>
          </a:p>
        </p:txBody>
      </p:sp>
    </p:spTree>
    <p:extLst>
      <p:ext uri="{BB962C8B-B14F-4D97-AF65-F5344CB8AC3E}">
        <p14:creationId xmlns:p14="http://schemas.microsoft.com/office/powerpoint/2010/main" val="596381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problem of forecasting is based on incoming streams of time-series data, we evaluate two training procedures for training our model new incoming streams using the above mentioned architecture choice </a:t>
            </a:r>
          </a:p>
          <a:p>
            <a:r>
              <a:rPr lang="en-US" dirty="0"/>
              <a:t>Training from scratch</a:t>
            </a:r>
          </a:p>
          <a:p>
            <a:r>
              <a:rPr lang="en-US" dirty="0"/>
              <a:t>as we have a new stream of data from the next day, we move our training window by 1 day and train the model again from scratch with randomly initialized model weights again with a learning rate of 0.01</a:t>
            </a:r>
          </a:p>
          <a:p>
            <a:endParaRPr lang="en-US" dirty="0"/>
          </a:p>
          <a:p>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 us assume we first evaluate our model on day T by training it on the data of the past</a:t>
            </a:r>
            <a:br>
              <a:rPr lang="en-US" dirty="0"/>
            </a:br>
            <a:r>
              <a:rPr lang="en-US" sz="1200" b="0" i="0" kern="1200" dirty="0">
                <a:solidFill>
                  <a:schemeClr val="tx1"/>
                </a:solidFill>
                <a:effectLst/>
                <a:latin typeface="+mn-lt"/>
                <a:ea typeface="+mn-ea"/>
                <a:cs typeface="+mn-cs"/>
              </a:rPr>
              <a:t>6 days from day T − 7 to day T − 1 using a learning rate of 0.01. Now, as we have a new</a:t>
            </a:r>
            <a:br>
              <a:rPr lang="en-US" dirty="0"/>
            </a:br>
            <a:r>
              <a:rPr lang="en-US" sz="1200" b="0" i="0" kern="1200" dirty="0">
                <a:solidFill>
                  <a:schemeClr val="tx1"/>
                </a:solidFill>
                <a:effectLst/>
                <a:latin typeface="+mn-lt"/>
                <a:ea typeface="+mn-ea"/>
                <a:cs typeface="+mn-cs"/>
              </a:rPr>
              <a:t>stream of data from the next T + 1 day, we move our training window by 1 day from day</a:t>
            </a:r>
            <a:br>
              <a:rPr lang="en-US" dirty="0"/>
            </a:br>
            <a:r>
              <a:rPr lang="en-US" sz="1200" b="0" i="0" kern="1200" dirty="0">
                <a:solidFill>
                  <a:schemeClr val="tx1"/>
                </a:solidFill>
                <a:effectLst/>
                <a:latin typeface="+mn-lt"/>
                <a:ea typeface="+mn-ea"/>
                <a:cs typeface="+mn-cs"/>
              </a:rPr>
              <a:t>T − 6 to day T . In doing so, we train the model again from scratch with randomly </a:t>
            </a:r>
            <a:r>
              <a:rPr lang="en-US" sz="1200" b="0" i="0" kern="1200" dirty="0" err="1">
                <a:solidFill>
                  <a:schemeClr val="tx1"/>
                </a:solidFill>
                <a:effectLst/>
                <a:latin typeface="+mn-lt"/>
                <a:ea typeface="+mn-ea"/>
                <a:cs typeface="+mn-cs"/>
              </a:rPr>
              <a:t>initialised</a:t>
            </a:r>
            <a:br>
              <a:rPr lang="en-US" dirty="0"/>
            </a:br>
            <a:r>
              <a:rPr lang="en-US" sz="1200" b="0" i="0" kern="1200" dirty="0">
                <a:solidFill>
                  <a:schemeClr val="tx1"/>
                </a:solidFill>
                <a:effectLst/>
                <a:latin typeface="+mn-lt"/>
                <a:ea typeface="+mn-ea"/>
                <a:cs typeface="+mn-cs"/>
              </a:rPr>
              <a:t>model weights again with a learning rate of 0.01 each time we move our training window by</a:t>
            </a:r>
            <a:br>
              <a:rPr lang="en-US" dirty="0"/>
            </a:br>
            <a:r>
              <a:rPr lang="en-US" sz="1200" b="0" i="0" kern="1200" dirty="0">
                <a:solidFill>
                  <a:schemeClr val="tx1"/>
                </a:solidFill>
                <a:effectLst/>
                <a:latin typeface="+mn-lt"/>
                <a:ea typeface="+mn-ea"/>
                <a:cs typeface="+mn-cs"/>
              </a:rPr>
              <a:t>1 day.</a:t>
            </a:r>
            <a:endParaRPr lang="en-US" dirty="0"/>
          </a:p>
        </p:txBody>
      </p:sp>
      <p:sp>
        <p:nvSpPr>
          <p:cNvPr id="4" name="Slide Number Placeholder 3"/>
          <p:cNvSpPr>
            <a:spLocks noGrp="1"/>
          </p:cNvSpPr>
          <p:nvPr>
            <p:ph type="sldNum" sz="quarter" idx="5"/>
          </p:nvPr>
        </p:nvSpPr>
        <p:spPr/>
        <p:txBody>
          <a:bodyPr/>
          <a:lstStyle/>
          <a:p>
            <a:fld id="{E1FE72A6-D761-2246-B9F7-2E0CFF84F833}" type="slidenum">
              <a:rPr lang="en-US" smtClean="0"/>
              <a:t>24</a:t>
            </a:fld>
            <a:endParaRPr lang="en-US"/>
          </a:p>
        </p:txBody>
      </p:sp>
    </p:spTree>
    <p:extLst>
      <p:ext uri="{BB962C8B-B14F-4D97-AF65-F5344CB8AC3E}">
        <p14:creationId xmlns:p14="http://schemas.microsoft.com/office/powerpoint/2010/main" val="2488846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Fine-tuning</a:t>
            </a:r>
          </a:p>
          <a:p>
            <a:r>
              <a:rPr lang="en-US" dirty="0"/>
              <a:t>In this training procedure, we instead of randomly initializing the model weights, we fine-tune the previously learned weights with a lower learning rate as and when we receive new streams of pollution data from the incoming days. We us </a:t>
            </a:r>
            <a:r>
              <a:rPr lang="en-US" dirty="0" err="1"/>
              <a:t>lr</a:t>
            </a:r>
            <a:r>
              <a:rPr lang="en-US" dirty="0"/>
              <a:t> =  0.004, which is the best hyperparameter found in the grid-search.</a:t>
            </a:r>
          </a:p>
          <a:p>
            <a:endParaRPr lang="en-US" dirty="0"/>
          </a:p>
        </p:txBody>
      </p:sp>
      <p:sp>
        <p:nvSpPr>
          <p:cNvPr id="4" name="Slide Number Placeholder 3"/>
          <p:cNvSpPr>
            <a:spLocks noGrp="1"/>
          </p:cNvSpPr>
          <p:nvPr>
            <p:ph type="sldNum" sz="quarter" idx="5"/>
          </p:nvPr>
        </p:nvSpPr>
        <p:spPr/>
        <p:txBody>
          <a:bodyPr/>
          <a:lstStyle/>
          <a:p>
            <a:fld id="{E1FE72A6-D761-2246-B9F7-2E0CFF84F833}" type="slidenum">
              <a:rPr lang="en-US" smtClean="0"/>
              <a:t>25</a:t>
            </a:fld>
            <a:endParaRPr lang="en-US"/>
          </a:p>
        </p:txBody>
      </p:sp>
    </p:spTree>
    <p:extLst>
      <p:ext uri="{BB962C8B-B14F-4D97-AF65-F5344CB8AC3E}">
        <p14:creationId xmlns:p14="http://schemas.microsoft.com/office/powerpoint/2010/main" val="132804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compare the two training-procedures and As evident form the evaluations, fine-tuning training procedure yields better results and Test RMSE values. Figure \ref{</a:t>
            </a:r>
            <a:r>
              <a:rPr lang="en-US" dirty="0" err="1"/>
              <a:t>fig:train_plots</a:t>
            </a:r>
            <a:r>
              <a:rPr lang="en-US" dirty="0"/>
              <a:t>}</a:t>
            </a:r>
          </a:p>
          <a:p>
            <a:r>
              <a:rPr lang="en-US" dirty="0"/>
              <a:t>shows training plots for both the methods on 8 Dec and 9 Dec. Both these plots show that training with fine-tune converges much faster and smoothly than training-from scratch. Finally, we propose fine-tuning our model with with lower learning rate = 0.004 for the incoming streams of data for each day.</a:t>
            </a:r>
          </a:p>
          <a:p>
            <a:endParaRPr lang="en-US" dirty="0"/>
          </a:p>
        </p:txBody>
      </p:sp>
      <p:sp>
        <p:nvSpPr>
          <p:cNvPr id="4" name="Slide Number Placeholder 3"/>
          <p:cNvSpPr>
            <a:spLocks noGrp="1"/>
          </p:cNvSpPr>
          <p:nvPr>
            <p:ph type="sldNum" sz="quarter" idx="5"/>
          </p:nvPr>
        </p:nvSpPr>
        <p:spPr/>
        <p:txBody>
          <a:bodyPr/>
          <a:lstStyle/>
          <a:p>
            <a:fld id="{E1FE72A6-D761-2246-B9F7-2E0CFF84F833}" type="slidenum">
              <a:rPr lang="en-US" smtClean="0"/>
              <a:t>26</a:t>
            </a:fld>
            <a:endParaRPr lang="en-US"/>
          </a:p>
        </p:txBody>
      </p:sp>
    </p:spTree>
    <p:extLst>
      <p:ext uri="{BB962C8B-B14F-4D97-AF65-F5344CB8AC3E}">
        <p14:creationId xmlns:p14="http://schemas.microsoft.com/office/powerpoint/2010/main" val="190803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Pollution is a very dynamic phenomenon. The pollution levels vary greatly between months and even within a single day, making air pollution forecasting for the entire city a challenging task.</a:t>
            </a:r>
          </a:p>
          <a:p>
            <a:endParaRPr lang="en-US" dirty="0"/>
          </a:p>
          <a:p>
            <a:r>
              <a:rPr lang="en-US" dirty="0"/>
              <a:t>Figure shows the test RMSE values on different days along with their pollution distribution throughout the day. As we can see, on several days like $15 Jan$, the pollution itself ranges between $~200-550$ PM2.5 levels. This wide variations in the PM values on a single day itself leads to poor model predictions with higher RMSE of $~130-150$. </a:t>
            </a:r>
          </a:p>
          <a:p>
            <a:r>
              <a:rPr lang="en-US" dirty="0"/>
              <a:t>Whereas on days, where the PM values do not fluctuate much, the model is able to make good predictions with RMSE of around 30. </a:t>
            </a:r>
          </a:p>
          <a:p>
            <a:r>
              <a:rPr lang="en-US" dirty="0"/>
              <a:t>As a result, large variations in true PM values over a single day result in poor model predictions, which are reflected in high RMSE values.</a:t>
            </a:r>
          </a:p>
          <a:p>
            <a:endParaRPr lang="en-US" dirty="0"/>
          </a:p>
        </p:txBody>
      </p:sp>
      <p:sp>
        <p:nvSpPr>
          <p:cNvPr id="4" name="Slide Number Placeholder 3"/>
          <p:cNvSpPr>
            <a:spLocks noGrp="1"/>
          </p:cNvSpPr>
          <p:nvPr>
            <p:ph type="sldNum" sz="quarter" idx="5"/>
          </p:nvPr>
        </p:nvSpPr>
        <p:spPr/>
        <p:txBody>
          <a:bodyPr/>
          <a:lstStyle/>
          <a:p>
            <a:fld id="{E1FE72A6-D761-2246-B9F7-2E0CFF84F833}" type="slidenum">
              <a:rPr lang="en-US" smtClean="0"/>
              <a:t>27</a:t>
            </a:fld>
            <a:endParaRPr lang="en-US"/>
          </a:p>
        </p:txBody>
      </p:sp>
    </p:spTree>
    <p:extLst>
      <p:ext uri="{BB962C8B-B14F-4D97-AF65-F5344CB8AC3E}">
        <p14:creationId xmlns:p14="http://schemas.microsoft.com/office/powerpoint/2010/main" val="4141944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compare our model with simple statistical baselines like ARIMA.</a:t>
            </a:r>
          </a:p>
          <a:p>
            <a:r>
              <a:rPr lang="en-US" dirty="0"/>
              <a:t>ARIMA stands for Auto Regressive Integrated Moving Average is a statistical time-series forecasting model that uses Linear Regression to make predictions. ARIMA has 3 parameters defined as</a:t>
            </a:r>
          </a:p>
          <a:p>
            <a:r>
              <a:rPr lang="en-US" dirty="0"/>
              <a:t>p: The number of lag observations included in the model, also called the lag order.</a:t>
            </a:r>
            <a:br>
              <a:rPr lang="en-US" dirty="0"/>
            </a:br>
            <a:r>
              <a:rPr lang="en-US" dirty="0"/>
              <a:t>d: The number of times that the raw observations are differenced, also called the degree of difference.</a:t>
            </a:r>
            <a:br>
              <a:rPr lang="en-US" dirty="0"/>
            </a:br>
            <a:r>
              <a:rPr lang="en-US" dirty="0"/>
              <a:t>q: The size of the moving average window, also called the order of moving average.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our dataset, we use ARIMA with parameters (5, 1, 1) after a careful analysis of the data</a:t>
            </a:r>
          </a:p>
          <a:p>
            <a:endParaRPr lang="en-US" dirty="0"/>
          </a:p>
          <a:p>
            <a:r>
              <a:rPr lang="en-US" dirty="0"/>
              <a:t>A linear regression model is constructed including the specified number and type of terms, and the data is prepared by a degree of differencing in order to make it stationary, i.e. to remove trend and seasonal structures that negatively affect the regression model.</a:t>
            </a:r>
          </a:p>
          <a:p>
            <a:endParaRPr lang="en-US" dirty="0"/>
          </a:p>
        </p:txBody>
      </p:sp>
      <p:sp>
        <p:nvSpPr>
          <p:cNvPr id="4" name="Slide Number Placeholder 3"/>
          <p:cNvSpPr>
            <a:spLocks noGrp="1"/>
          </p:cNvSpPr>
          <p:nvPr>
            <p:ph type="sldNum" sz="quarter" idx="5"/>
          </p:nvPr>
        </p:nvSpPr>
        <p:spPr/>
        <p:txBody>
          <a:bodyPr/>
          <a:lstStyle/>
          <a:p>
            <a:fld id="{E1FE72A6-D761-2246-B9F7-2E0CFF84F833}" type="slidenum">
              <a:rPr lang="en-US" smtClean="0"/>
              <a:t>28</a:t>
            </a:fld>
            <a:endParaRPr lang="en-US"/>
          </a:p>
        </p:txBody>
      </p:sp>
    </p:spTree>
    <p:extLst>
      <p:ext uri="{BB962C8B-B14F-4D97-AF65-F5344CB8AC3E}">
        <p14:creationId xmlns:p14="http://schemas.microsoft.com/office/powerpoint/2010/main" val="1881606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We also compare it with heavy deep learning models like N-beats by Darts. Darts is a Python library for easy manipulation and forecasting of time-series. </a:t>
            </a:r>
          </a:p>
          <a:p>
            <a:r>
              <a:rPr lang="en-US" sz="1200" dirty="0"/>
              <a:t>It provides support for multiple statistical forecasting techniques in time-series as well as state-of-the-art deep neural networks based forecasting models. We use N-BEATS inbuilt model from Darts as one of our baseline. N-BEATS is a state-of-the-art ML model built for time-series forecasting. It outperforms well-established statistical approaches.</a:t>
            </a:r>
          </a:p>
          <a:p>
            <a:endParaRPr lang="en-US" dirty="0"/>
          </a:p>
        </p:txBody>
      </p:sp>
      <p:sp>
        <p:nvSpPr>
          <p:cNvPr id="4" name="Slide Number Placeholder 3"/>
          <p:cNvSpPr>
            <a:spLocks noGrp="1"/>
          </p:cNvSpPr>
          <p:nvPr>
            <p:ph type="sldNum" sz="quarter" idx="5"/>
          </p:nvPr>
        </p:nvSpPr>
        <p:spPr/>
        <p:txBody>
          <a:bodyPr/>
          <a:lstStyle/>
          <a:p>
            <a:fld id="{E1FE72A6-D761-2246-B9F7-2E0CFF84F833}" type="slidenum">
              <a:rPr lang="en-US" smtClean="0"/>
              <a:t>29</a:t>
            </a:fld>
            <a:endParaRPr lang="en-US"/>
          </a:p>
        </p:txBody>
      </p:sp>
    </p:spTree>
    <p:extLst>
      <p:ext uri="{BB962C8B-B14F-4D97-AF65-F5344CB8AC3E}">
        <p14:creationId xmlns:p14="http://schemas.microsoft.com/office/powerpoint/2010/main" val="2523785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Urban phenomena like air pollution have shown to scale using vehicles instrumented with sensing platforms that generate real time and historical pollution data. Fleets vehicles are </a:t>
            </a:r>
            <a:r>
              <a:rPr lang="en-US" dirty="0"/>
              <a:t> instrumented with mobile sensors that collect PM data as they roam in the city.</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latin typeface="CMR12"/>
            </a:endParaRPr>
          </a:p>
          <a:p>
            <a:endParaRPr lang="en-US" dirty="0"/>
          </a:p>
        </p:txBody>
      </p:sp>
      <p:sp>
        <p:nvSpPr>
          <p:cNvPr id="4" name="Slide Number Placeholder 3"/>
          <p:cNvSpPr>
            <a:spLocks noGrp="1"/>
          </p:cNvSpPr>
          <p:nvPr>
            <p:ph type="sldNum" sz="quarter" idx="5"/>
          </p:nvPr>
        </p:nvSpPr>
        <p:spPr/>
        <p:txBody>
          <a:bodyPr/>
          <a:lstStyle/>
          <a:p>
            <a:fld id="{E1FE72A6-D761-2246-B9F7-2E0CFF84F833}" type="slidenum">
              <a:rPr lang="en-US" smtClean="0"/>
              <a:t>3</a:t>
            </a:fld>
            <a:endParaRPr lang="en-US"/>
          </a:p>
        </p:txBody>
      </p:sp>
    </p:spTree>
    <p:extLst>
      <p:ext uri="{BB962C8B-B14F-4D97-AF65-F5344CB8AC3E}">
        <p14:creationId xmlns:p14="http://schemas.microsoft.com/office/powerpoint/2010/main" val="4079637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present the evaluation of our GCN-LSTM model with the above defined model parameters and the two baselines ARIMA  and </a:t>
            </a:r>
            <a:r>
              <a:rPr lang="en-US" dirty="0" err="1"/>
              <a:t>Nbeats</a:t>
            </a:r>
            <a:r>
              <a:rPr lang="en-US" dirty="0"/>
              <a:t> on the different test days as shown in the 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clearly see that our construction of GCN-LSTM model on the Delhi PM Dataset outperforms both these baselines including state-of-the-art-models. Our model GCN-</a:t>
            </a:r>
            <a:r>
              <a:rPr lang="en-US" dirty="0" err="1"/>
              <a:t>lstm</a:t>
            </a:r>
            <a:r>
              <a:rPr lang="en-US" dirty="0"/>
              <a:t> gives an average test RMSE of 49 on the test data whereas ~68 in N-beats and 82 in ARIMA</a:t>
            </a:r>
          </a:p>
          <a:p>
            <a:endParaRPr lang="en-US" dirty="0"/>
          </a:p>
        </p:txBody>
      </p:sp>
      <p:sp>
        <p:nvSpPr>
          <p:cNvPr id="4" name="Slide Number Placeholder 3"/>
          <p:cNvSpPr>
            <a:spLocks noGrp="1"/>
          </p:cNvSpPr>
          <p:nvPr>
            <p:ph type="sldNum" sz="quarter" idx="5"/>
          </p:nvPr>
        </p:nvSpPr>
        <p:spPr/>
        <p:txBody>
          <a:bodyPr/>
          <a:lstStyle/>
          <a:p>
            <a:fld id="{E1FE72A6-D761-2246-B9F7-2E0CFF84F833}" type="slidenum">
              <a:rPr lang="en-US" smtClean="0"/>
              <a:t>30</a:t>
            </a:fld>
            <a:endParaRPr lang="en-US"/>
          </a:p>
        </p:txBody>
      </p:sp>
    </p:spTree>
    <p:extLst>
      <p:ext uri="{BB962C8B-B14F-4D97-AF65-F5344CB8AC3E}">
        <p14:creationId xmlns:p14="http://schemas.microsoft.com/office/powerpoint/2010/main" val="1498864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Let us now briefly look at the </a:t>
            </a:r>
            <a:r>
              <a:rPr lang="en-US" dirty="0"/>
              <a:t>Secure private training of GCN-LSTM</a:t>
            </a:r>
            <a:endParaRPr lang="en-US" sz="1200" dirty="0"/>
          </a:p>
          <a:p>
            <a:pPr marL="228600" indent="-228600">
              <a:buAutoNum type="arabicPeriod"/>
            </a:pPr>
            <a:r>
              <a:rPr lang="en-US" sz="1200" dirty="0"/>
              <a:t>The secure training of the GCN-LSTM was implemented using the state-of-the-art MPC framework with the </a:t>
            </a:r>
            <a:r>
              <a:rPr lang="en-US" sz="1200" dirty="0" err="1"/>
              <a:t>Secfloat</a:t>
            </a:r>
            <a:r>
              <a:rPr lang="en-US" sz="1200" dirty="0"/>
              <a:t> backend developed by Microsoft research India.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err="1"/>
              <a:t>Secfloat</a:t>
            </a:r>
            <a:r>
              <a:rPr lang="en-US" sz="1200" dirty="0"/>
              <a:t> is a computational-friendly cryptographic framework that provides privacy guarantees in 2PC and is </a:t>
            </a:r>
            <a:r>
              <a:rPr lang="en-US" sz="1200" dirty="0" err="1"/>
              <a:t>upto</a:t>
            </a:r>
            <a:r>
              <a:rPr lang="en-US" sz="1200" dirty="0"/>
              <a:t> to 2x more efficient and 6x more </a:t>
            </a:r>
            <a:r>
              <a:rPr lang="en-US" sz="1200" dirty="0" err="1"/>
              <a:t>precitose</a:t>
            </a:r>
            <a:r>
              <a:rPr lang="en-US" sz="1200" dirty="0"/>
              <a:t> than existing libraries.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t>The fine-tuning of the model was carried out for 20 epochs, with a runtime of 6014.2 seconds (~1.6 </a:t>
            </a:r>
            <a:r>
              <a:rPr lang="en-US" sz="1200" dirty="0" err="1"/>
              <a:t>hr</a:t>
            </a:r>
            <a:r>
              <a:rPr lang="en-US" sz="1200" dirty="0"/>
              <a:t>) to predict the PM values for the next 3-hr window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t>Latency vs accuracy tradeoffs analyzed at each step of the model training. We achieve this training time and latency with our careful choice of the ML model parameters (architecture, #layers, sequence length, grid size, time units, how much history, training from scratch for 100 epochs vs. </a:t>
            </a:r>
            <a:r>
              <a:rPr lang="en-US" sz="1200" dirty="0" err="1"/>
              <a:t>finteune</a:t>
            </a:r>
            <a:r>
              <a:rPr lang="en-US" sz="1200" dirty="0"/>
              <a:t> for 20 epochs)</a:t>
            </a:r>
          </a:p>
          <a:p>
            <a:endParaRPr lang="en-US" sz="1200" dirty="0"/>
          </a:p>
          <a:p>
            <a:r>
              <a:rPr lang="en-US" sz="1200" b="0" i="0" kern="1200" dirty="0">
                <a:solidFill>
                  <a:schemeClr val="tx1"/>
                </a:solidFill>
                <a:effectLst/>
                <a:latin typeface="+mn-lt"/>
                <a:ea typeface="+mn-ea"/>
                <a:cs typeface="+mn-cs"/>
              </a:rPr>
              <a:t>we thus show it is indeed practical to train useful ML models on contiguous streaming data in a secure manner, if the model parameters are chosen carefully to balance ML accuracy and MPC computation and communication overheads.</a:t>
            </a:r>
            <a:endParaRPr lang="en-US" sz="1200" dirty="0"/>
          </a:p>
          <a:p>
            <a:endParaRPr lang="en-US" dirty="0"/>
          </a:p>
        </p:txBody>
      </p:sp>
      <p:sp>
        <p:nvSpPr>
          <p:cNvPr id="4" name="Slide Number Placeholder 3"/>
          <p:cNvSpPr>
            <a:spLocks noGrp="1"/>
          </p:cNvSpPr>
          <p:nvPr>
            <p:ph type="sldNum" sz="quarter" idx="5"/>
          </p:nvPr>
        </p:nvSpPr>
        <p:spPr/>
        <p:txBody>
          <a:bodyPr/>
          <a:lstStyle/>
          <a:p>
            <a:fld id="{E1FE72A6-D761-2246-B9F7-2E0CFF84F833}" type="slidenum">
              <a:rPr lang="en-US" smtClean="0"/>
              <a:t>31</a:t>
            </a:fld>
            <a:endParaRPr lang="en-US"/>
          </a:p>
        </p:txBody>
      </p:sp>
    </p:spTree>
    <p:extLst>
      <p:ext uri="{BB962C8B-B14F-4D97-AF65-F5344CB8AC3E}">
        <p14:creationId xmlns:p14="http://schemas.microsoft.com/office/powerpoint/2010/main" val="1011613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Some of the future works that holds for us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5" dirty="0">
                <a:latin typeface="Carlito"/>
                <a:cs typeface="Carlito"/>
              </a:rPr>
              <a:t>1. Extending ML architecture elements: </a:t>
            </a:r>
            <a:r>
              <a:rPr lang="en-US" dirty="0"/>
              <a:t>we can further improve the model performance </a:t>
            </a:r>
            <a:r>
              <a:rPr lang="en-US" sz="1200" spc="-10" dirty="0">
                <a:latin typeface="Carlito"/>
                <a:cs typeface="Carlito"/>
              </a:rPr>
              <a:t>to </a:t>
            </a:r>
            <a:r>
              <a:rPr lang="en-US" sz="1200" spc="-20" dirty="0">
                <a:latin typeface="Carlito"/>
                <a:cs typeface="Carlito"/>
              </a:rPr>
              <a:t>make </a:t>
            </a:r>
            <a:r>
              <a:rPr lang="en-US" sz="1200" spc="-5" dirty="0">
                <a:latin typeface="Carlito"/>
                <a:cs typeface="Carlito"/>
              </a:rPr>
              <a:t>our model </a:t>
            </a:r>
            <a:r>
              <a:rPr lang="en-US" sz="1200" spc="-10" dirty="0">
                <a:latin typeface="Carlito"/>
                <a:cs typeface="Carlito"/>
              </a:rPr>
              <a:t>more</a:t>
            </a:r>
            <a:r>
              <a:rPr lang="en-US" sz="1200" spc="50" dirty="0">
                <a:latin typeface="Carlito"/>
                <a:cs typeface="Carlito"/>
              </a:rPr>
              <a:t> </a:t>
            </a:r>
            <a:r>
              <a:rPr lang="en-US" sz="1200" spc="-15" dirty="0">
                <a:latin typeface="Carlito"/>
                <a:cs typeface="Carlito"/>
              </a:rPr>
              <a:t>robust maybe by adding attention layers …</a:t>
            </a:r>
            <a:endParaRPr lang="en-US" sz="1200" spc="-15" dirty="0">
              <a:latin typeface="Carli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5" dirty="0">
                <a:latin typeface="Carlito"/>
                <a:cs typeface="Carlito"/>
              </a:rPr>
              <a:t>2. Adding auxiliary datasets: There are </a:t>
            </a:r>
            <a:r>
              <a:rPr lang="en-US" dirty="0"/>
              <a:t>many factors influence air quality and PM values. For example, temperature, humidity, </a:t>
            </a:r>
            <a:r>
              <a:rPr lang="en-US" dirty="0" err="1"/>
              <a:t>precipitaion</a:t>
            </a:r>
            <a:r>
              <a:rPr lang="en-US" dirty="0"/>
              <a:t>, the wind speed, wind direction make air pollution varies from locations to locations. We want to further incorporate the </a:t>
            </a:r>
            <a:r>
              <a:rPr lang="en-US" dirty="0" err="1"/>
              <a:t>metorological</a:t>
            </a:r>
            <a:r>
              <a:rPr lang="en-US" dirty="0"/>
              <a:t> data for prediction of more accurate pollution values. </a:t>
            </a:r>
            <a:r>
              <a:rPr lang="en-US" sz="1200" dirty="0"/>
              <a:t>Other ML problems like long-term PM forecasting or correlating PM to contributing factors, would need these auxiliary datasets. We will expand to these additional ML tasks in future, as we have access to richer auxiliary datasets.</a:t>
            </a:r>
          </a:p>
          <a:p>
            <a:pPr marL="0" lvl="0" indent="0" algn="l" rtl="0">
              <a:spcBef>
                <a:spcPts val="0"/>
              </a:spcBef>
              <a:spcAft>
                <a:spcPts val="0"/>
              </a:spcAft>
              <a:buNone/>
            </a:pPr>
            <a:endParaRPr lang="en-US" dirty="0"/>
          </a:p>
        </p:txBody>
      </p:sp>
      <p:sp>
        <p:nvSpPr>
          <p:cNvPr id="4" name="Slide Number Placeholder 3"/>
          <p:cNvSpPr>
            <a:spLocks noGrp="1"/>
          </p:cNvSpPr>
          <p:nvPr>
            <p:ph type="sldNum" sz="quarter" idx="5"/>
          </p:nvPr>
        </p:nvSpPr>
        <p:spPr/>
        <p:txBody>
          <a:bodyPr/>
          <a:lstStyle/>
          <a:p>
            <a:fld id="{E1FE72A6-D761-2246-B9F7-2E0CFF84F833}" type="slidenum">
              <a:rPr lang="en-US" smtClean="0"/>
              <a:t>32</a:t>
            </a:fld>
            <a:endParaRPr lang="en-US"/>
          </a:p>
        </p:txBody>
      </p:sp>
    </p:spTree>
    <p:extLst>
      <p:ext uri="{BB962C8B-B14F-4D97-AF65-F5344CB8AC3E}">
        <p14:creationId xmlns:p14="http://schemas.microsoft.com/office/powerpoint/2010/main" val="1582391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collected by these sensors are tagged with location, time and PM values.</a:t>
            </a:r>
          </a:p>
        </p:txBody>
      </p:sp>
      <p:sp>
        <p:nvSpPr>
          <p:cNvPr id="4" name="Slide Number Placeholder 3"/>
          <p:cNvSpPr>
            <a:spLocks noGrp="1"/>
          </p:cNvSpPr>
          <p:nvPr>
            <p:ph type="sldNum" sz="quarter" idx="5"/>
          </p:nvPr>
        </p:nvSpPr>
        <p:spPr/>
        <p:txBody>
          <a:bodyPr/>
          <a:lstStyle/>
          <a:p>
            <a:fld id="{E1FE72A6-D761-2246-B9F7-2E0CFF84F833}" type="slidenum">
              <a:rPr lang="en-US" smtClean="0"/>
              <a:t>4</a:t>
            </a:fld>
            <a:endParaRPr lang="en-US"/>
          </a:p>
        </p:txBody>
      </p:sp>
    </p:spTree>
    <p:extLst>
      <p:ext uri="{BB962C8B-B14F-4D97-AF65-F5344CB8AC3E}">
        <p14:creationId xmlns:p14="http://schemas.microsoft.com/office/powerpoint/2010/main" val="3517490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Collected data is sent to the private server of the company. </a:t>
            </a:r>
          </a:p>
        </p:txBody>
      </p:sp>
      <p:sp>
        <p:nvSpPr>
          <p:cNvPr id="4" name="Slide Number Placeholder 3"/>
          <p:cNvSpPr>
            <a:spLocks noGrp="1"/>
          </p:cNvSpPr>
          <p:nvPr>
            <p:ph type="sldNum" sz="quarter" idx="5"/>
          </p:nvPr>
        </p:nvSpPr>
        <p:spPr/>
        <p:txBody>
          <a:bodyPr/>
          <a:lstStyle/>
          <a:p>
            <a:fld id="{E1FE72A6-D761-2246-B9F7-2E0CFF84F833}" type="slidenum">
              <a:rPr lang="en-US" smtClean="0"/>
              <a:t>5</a:t>
            </a:fld>
            <a:endParaRPr lang="en-US"/>
          </a:p>
        </p:txBody>
      </p:sp>
    </p:spTree>
    <p:extLst>
      <p:ext uri="{BB962C8B-B14F-4D97-AF65-F5344CB8AC3E}">
        <p14:creationId xmlns:p14="http://schemas.microsoft.com/office/powerpoint/2010/main" val="255795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CMR12"/>
              </a:rPr>
              <a:t>The clients, for example, </a:t>
            </a:r>
            <a:r>
              <a:rPr lang="en-US" dirty="0"/>
              <a:t>ordinary citizens or environmental agencies then queries the server to </a:t>
            </a:r>
            <a:r>
              <a:rPr lang="en-US" sz="1200" b="0" i="0" u="none" strike="noStrike" baseline="0" dirty="0">
                <a:latin typeface="CMR12"/>
              </a:rPr>
              <a:t>know the level of pollution on </a:t>
            </a:r>
            <a:r>
              <a:rPr lang="en-US" dirty="0"/>
              <a:t>their routes</a:t>
            </a:r>
          </a:p>
        </p:txBody>
      </p:sp>
      <p:sp>
        <p:nvSpPr>
          <p:cNvPr id="4" name="Slide Number Placeholder 3"/>
          <p:cNvSpPr>
            <a:spLocks noGrp="1"/>
          </p:cNvSpPr>
          <p:nvPr>
            <p:ph type="sldNum" sz="quarter" idx="5"/>
          </p:nvPr>
        </p:nvSpPr>
        <p:spPr/>
        <p:txBody>
          <a:bodyPr/>
          <a:lstStyle/>
          <a:p>
            <a:fld id="{E1FE72A6-D761-2246-B9F7-2E0CFF84F833}" type="slidenum">
              <a:rPr lang="en-US" smtClean="0"/>
              <a:t>6</a:t>
            </a:fld>
            <a:endParaRPr lang="en-US"/>
          </a:p>
        </p:txBody>
      </p:sp>
    </p:spTree>
    <p:extLst>
      <p:ext uri="{BB962C8B-B14F-4D97-AF65-F5344CB8AC3E}">
        <p14:creationId xmlns:p14="http://schemas.microsoft.com/office/powerpoint/2010/main" val="2715377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exact locations queried by these clients is sensitive information, which must be protected.</a:t>
            </a:r>
          </a:p>
          <a:p>
            <a:endParaRPr lang="en-US" dirty="0"/>
          </a:p>
        </p:txBody>
      </p:sp>
      <p:sp>
        <p:nvSpPr>
          <p:cNvPr id="4" name="Slide Number Placeholder 3"/>
          <p:cNvSpPr>
            <a:spLocks noGrp="1"/>
          </p:cNvSpPr>
          <p:nvPr>
            <p:ph type="sldNum" sz="quarter" idx="5"/>
          </p:nvPr>
        </p:nvSpPr>
        <p:spPr/>
        <p:txBody>
          <a:bodyPr/>
          <a:lstStyle/>
          <a:p>
            <a:fld id="{E1FE72A6-D761-2246-B9F7-2E0CFF84F833}" type="slidenum">
              <a:rPr lang="en-US" smtClean="0"/>
              <a:t>7</a:t>
            </a:fld>
            <a:endParaRPr lang="en-US"/>
          </a:p>
        </p:txBody>
      </p:sp>
    </p:spTree>
    <p:extLst>
      <p:ext uri="{BB962C8B-B14F-4D97-AF65-F5344CB8AC3E}">
        <p14:creationId xmlns:p14="http://schemas.microsoft.com/office/powerpoint/2010/main" val="1781340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Publishing sensor data tagged with time and location of the fleets violates privacy. </a:t>
            </a:r>
            <a:r>
              <a:rPr lang="en-IN" dirty="0"/>
              <a:t>This gives the underlying threat model where cabs or vehicle fleets act as data provider</a:t>
            </a:r>
            <a:endParaRPr lang="en-US" dirty="0"/>
          </a:p>
          <a:p>
            <a:endParaRPr lang="en-US" dirty="0"/>
          </a:p>
        </p:txBody>
      </p:sp>
      <p:sp>
        <p:nvSpPr>
          <p:cNvPr id="4" name="Slide Number Placeholder 3"/>
          <p:cNvSpPr>
            <a:spLocks noGrp="1"/>
          </p:cNvSpPr>
          <p:nvPr>
            <p:ph type="sldNum" sz="quarter" idx="5"/>
          </p:nvPr>
        </p:nvSpPr>
        <p:spPr/>
        <p:txBody>
          <a:bodyPr/>
          <a:lstStyle/>
          <a:p>
            <a:fld id="{E1FE72A6-D761-2246-B9F7-2E0CFF84F833}" type="slidenum">
              <a:rPr lang="en-US" smtClean="0"/>
              <a:t>8</a:t>
            </a:fld>
            <a:endParaRPr lang="en-US"/>
          </a:p>
        </p:txBody>
      </p:sp>
    </p:spTree>
    <p:extLst>
      <p:ext uri="{BB962C8B-B14F-4D97-AF65-F5344CB8AC3E}">
        <p14:creationId xmlns:p14="http://schemas.microsoft.com/office/powerpoint/2010/main" val="3477986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Whereas rival companies acting as data consumer wants to learn about the business model of the transport partners using fleets </a:t>
            </a:r>
            <a:r>
              <a:rPr lang="en-US" dirty="0"/>
              <a:t>spatial distribution information from the data</a:t>
            </a:r>
          </a:p>
        </p:txBody>
      </p:sp>
      <p:sp>
        <p:nvSpPr>
          <p:cNvPr id="4" name="Slide Number Placeholder 3"/>
          <p:cNvSpPr>
            <a:spLocks noGrp="1"/>
          </p:cNvSpPr>
          <p:nvPr>
            <p:ph type="sldNum" sz="quarter" idx="5"/>
          </p:nvPr>
        </p:nvSpPr>
        <p:spPr/>
        <p:txBody>
          <a:bodyPr/>
          <a:lstStyle/>
          <a:p>
            <a:fld id="{E1FE72A6-D761-2246-B9F7-2E0CFF84F833}" type="slidenum">
              <a:rPr lang="en-US" smtClean="0"/>
              <a:t>9</a:t>
            </a:fld>
            <a:endParaRPr lang="en-US"/>
          </a:p>
        </p:txBody>
      </p:sp>
    </p:spTree>
    <p:extLst>
      <p:ext uri="{BB962C8B-B14F-4D97-AF65-F5344CB8AC3E}">
        <p14:creationId xmlns:p14="http://schemas.microsoft.com/office/powerpoint/2010/main" val="3209435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4DB36-8EB8-E438-E199-828A6D0EA3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8663D6-5C1B-FA83-D96E-4A660C343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01CC7B-1129-3E35-725E-B3AF13EB04EB}"/>
              </a:ext>
            </a:extLst>
          </p:cNvPr>
          <p:cNvSpPr>
            <a:spLocks noGrp="1"/>
          </p:cNvSpPr>
          <p:nvPr>
            <p:ph type="dt" sz="half" idx="10"/>
          </p:nvPr>
        </p:nvSpPr>
        <p:spPr/>
        <p:txBody>
          <a:bodyPr/>
          <a:lstStyle/>
          <a:p>
            <a:fld id="{30ED428E-125E-FE4E-8C50-3FEF0A1C77CA}" type="datetimeFigureOut">
              <a:rPr lang="en-US" smtClean="0"/>
              <a:t>7/4/2022</a:t>
            </a:fld>
            <a:endParaRPr lang="en-US"/>
          </a:p>
        </p:txBody>
      </p:sp>
      <p:sp>
        <p:nvSpPr>
          <p:cNvPr id="5" name="Footer Placeholder 4">
            <a:extLst>
              <a:ext uri="{FF2B5EF4-FFF2-40B4-BE49-F238E27FC236}">
                <a16:creationId xmlns:a16="http://schemas.microsoft.com/office/drawing/2014/main" id="{CB083DB7-AAFD-C9E4-06D3-51180F1266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48D7A7-8B17-38B9-27AD-3549CC0EDA93}"/>
              </a:ext>
            </a:extLst>
          </p:cNvPr>
          <p:cNvSpPr>
            <a:spLocks noGrp="1"/>
          </p:cNvSpPr>
          <p:nvPr>
            <p:ph type="sldNum" sz="quarter" idx="12"/>
          </p:nvPr>
        </p:nvSpPr>
        <p:spPr/>
        <p:txBody>
          <a:bodyPr/>
          <a:lstStyle/>
          <a:p>
            <a:fld id="{A1180B19-6FEC-E549-B0E7-DE27F23B2904}" type="slidenum">
              <a:rPr lang="en-US" smtClean="0"/>
              <a:t>‹#›</a:t>
            </a:fld>
            <a:endParaRPr lang="en-US"/>
          </a:p>
        </p:txBody>
      </p:sp>
    </p:spTree>
    <p:extLst>
      <p:ext uri="{BB962C8B-B14F-4D97-AF65-F5344CB8AC3E}">
        <p14:creationId xmlns:p14="http://schemas.microsoft.com/office/powerpoint/2010/main" val="1861773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17E35-1429-8616-5583-E1F86FB81D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3CA570-9EE3-E1DF-9BA6-D9B0B2523E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A482A6-E3A8-E3E5-B671-D6C246C364CB}"/>
              </a:ext>
            </a:extLst>
          </p:cNvPr>
          <p:cNvSpPr>
            <a:spLocks noGrp="1"/>
          </p:cNvSpPr>
          <p:nvPr>
            <p:ph type="dt" sz="half" idx="10"/>
          </p:nvPr>
        </p:nvSpPr>
        <p:spPr/>
        <p:txBody>
          <a:bodyPr/>
          <a:lstStyle/>
          <a:p>
            <a:fld id="{30ED428E-125E-FE4E-8C50-3FEF0A1C77CA}" type="datetimeFigureOut">
              <a:rPr lang="en-US" smtClean="0"/>
              <a:t>7/4/2022</a:t>
            </a:fld>
            <a:endParaRPr lang="en-US"/>
          </a:p>
        </p:txBody>
      </p:sp>
      <p:sp>
        <p:nvSpPr>
          <p:cNvPr id="5" name="Footer Placeholder 4">
            <a:extLst>
              <a:ext uri="{FF2B5EF4-FFF2-40B4-BE49-F238E27FC236}">
                <a16:creationId xmlns:a16="http://schemas.microsoft.com/office/drawing/2014/main" id="{87CC08B7-9426-08D6-8381-362FE0EDE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FA5809-0916-339C-9117-08939BA2A409}"/>
              </a:ext>
            </a:extLst>
          </p:cNvPr>
          <p:cNvSpPr>
            <a:spLocks noGrp="1"/>
          </p:cNvSpPr>
          <p:nvPr>
            <p:ph type="sldNum" sz="quarter" idx="12"/>
          </p:nvPr>
        </p:nvSpPr>
        <p:spPr/>
        <p:txBody>
          <a:bodyPr/>
          <a:lstStyle/>
          <a:p>
            <a:fld id="{A1180B19-6FEC-E549-B0E7-DE27F23B2904}" type="slidenum">
              <a:rPr lang="en-US" smtClean="0"/>
              <a:t>‹#›</a:t>
            </a:fld>
            <a:endParaRPr lang="en-US"/>
          </a:p>
        </p:txBody>
      </p:sp>
    </p:spTree>
    <p:extLst>
      <p:ext uri="{BB962C8B-B14F-4D97-AF65-F5344CB8AC3E}">
        <p14:creationId xmlns:p14="http://schemas.microsoft.com/office/powerpoint/2010/main" val="937316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56F3DB-1399-DECA-5A94-D3B717D287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7CAC11-1D8F-1F11-0ABA-A9E049C41D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540559-D5CD-1144-BDC6-E6F8CD2A248A}"/>
              </a:ext>
            </a:extLst>
          </p:cNvPr>
          <p:cNvSpPr>
            <a:spLocks noGrp="1"/>
          </p:cNvSpPr>
          <p:nvPr>
            <p:ph type="dt" sz="half" idx="10"/>
          </p:nvPr>
        </p:nvSpPr>
        <p:spPr/>
        <p:txBody>
          <a:bodyPr/>
          <a:lstStyle/>
          <a:p>
            <a:fld id="{30ED428E-125E-FE4E-8C50-3FEF0A1C77CA}" type="datetimeFigureOut">
              <a:rPr lang="en-US" smtClean="0"/>
              <a:t>7/4/2022</a:t>
            </a:fld>
            <a:endParaRPr lang="en-US"/>
          </a:p>
        </p:txBody>
      </p:sp>
      <p:sp>
        <p:nvSpPr>
          <p:cNvPr id="5" name="Footer Placeholder 4">
            <a:extLst>
              <a:ext uri="{FF2B5EF4-FFF2-40B4-BE49-F238E27FC236}">
                <a16:creationId xmlns:a16="http://schemas.microsoft.com/office/drawing/2014/main" id="{9A207642-1CF4-D478-978F-7B25484B4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F4BF97-604D-ED06-865F-997A762F1B29}"/>
              </a:ext>
            </a:extLst>
          </p:cNvPr>
          <p:cNvSpPr>
            <a:spLocks noGrp="1"/>
          </p:cNvSpPr>
          <p:nvPr>
            <p:ph type="sldNum" sz="quarter" idx="12"/>
          </p:nvPr>
        </p:nvSpPr>
        <p:spPr/>
        <p:txBody>
          <a:bodyPr/>
          <a:lstStyle/>
          <a:p>
            <a:fld id="{A1180B19-6FEC-E549-B0E7-DE27F23B2904}" type="slidenum">
              <a:rPr lang="en-US" smtClean="0"/>
              <a:t>‹#›</a:t>
            </a:fld>
            <a:endParaRPr lang="en-US"/>
          </a:p>
        </p:txBody>
      </p:sp>
    </p:spTree>
    <p:extLst>
      <p:ext uri="{BB962C8B-B14F-4D97-AF65-F5344CB8AC3E}">
        <p14:creationId xmlns:p14="http://schemas.microsoft.com/office/powerpoint/2010/main" val="2383064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F7176-95A1-22C5-2E66-B972CEC79C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0697BC-9827-6007-20A3-68190DD860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C4614B-4927-45C0-6B18-C1090D014923}"/>
              </a:ext>
            </a:extLst>
          </p:cNvPr>
          <p:cNvSpPr>
            <a:spLocks noGrp="1"/>
          </p:cNvSpPr>
          <p:nvPr>
            <p:ph type="dt" sz="half" idx="10"/>
          </p:nvPr>
        </p:nvSpPr>
        <p:spPr/>
        <p:txBody>
          <a:bodyPr/>
          <a:lstStyle/>
          <a:p>
            <a:fld id="{30ED428E-125E-FE4E-8C50-3FEF0A1C77CA}" type="datetimeFigureOut">
              <a:rPr lang="en-US" smtClean="0"/>
              <a:t>7/4/2022</a:t>
            </a:fld>
            <a:endParaRPr lang="en-US"/>
          </a:p>
        </p:txBody>
      </p:sp>
      <p:sp>
        <p:nvSpPr>
          <p:cNvPr id="5" name="Footer Placeholder 4">
            <a:extLst>
              <a:ext uri="{FF2B5EF4-FFF2-40B4-BE49-F238E27FC236}">
                <a16:creationId xmlns:a16="http://schemas.microsoft.com/office/drawing/2014/main" id="{A62A6205-0591-B513-B0B4-3D5EEA0186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3B72E8-0276-1323-232E-7E8BC6CE2283}"/>
              </a:ext>
            </a:extLst>
          </p:cNvPr>
          <p:cNvSpPr>
            <a:spLocks noGrp="1"/>
          </p:cNvSpPr>
          <p:nvPr>
            <p:ph type="sldNum" sz="quarter" idx="12"/>
          </p:nvPr>
        </p:nvSpPr>
        <p:spPr/>
        <p:txBody>
          <a:bodyPr/>
          <a:lstStyle/>
          <a:p>
            <a:fld id="{A1180B19-6FEC-E549-B0E7-DE27F23B2904}" type="slidenum">
              <a:rPr lang="en-US" smtClean="0"/>
              <a:t>‹#›</a:t>
            </a:fld>
            <a:endParaRPr lang="en-US"/>
          </a:p>
        </p:txBody>
      </p:sp>
    </p:spTree>
    <p:extLst>
      <p:ext uri="{BB962C8B-B14F-4D97-AF65-F5344CB8AC3E}">
        <p14:creationId xmlns:p14="http://schemas.microsoft.com/office/powerpoint/2010/main" val="2616051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46574-730D-A8B4-0E68-24D67BFAC3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5A9519-519B-6DCA-6554-D0F1A721B5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212F8B-16BE-226F-244D-21B2A2D7DE86}"/>
              </a:ext>
            </a:extLst>
          </p:cNvPr>
          <p:cNvSpPr>
            <a:spLocks noGrp="1"/>
          </p:cNvSpPr>
          <p:nvPr>
            <p:ph type="dt" sz="half" idx="10"/>
          </p:nvPr>
        </p:nvSpPr>
        <p:spPr/>
        <p:txBody>
          <a:bodyPr/>
          <a:lstStyle/>
          <a:p>
            <a:fld id="{30ED428E-125E-FE4E-8C50-3FEF0A1C77CA}" type="datetimeFigureOut">
              <a:rPr lang="en-US" smtClean="0"/>
              <a:t>7/4/2022</a:t>
            </a:fld>
            <a:endParaRPr lang="en-US"/>
          </a:p>
        </p:txBody>
      </p:sp>
      <p:sp>
        <p:nvSpPr>
          <p:cNvPr id="5" name="Footer Placeholder 4">
            <a:extLst>
              <a:ext uri="{FF2B5EF4-FFF2-40B4-BE49-F238E27FC236}">
                <a16:creationId xmlns:a16="http://schemas.microsoft.com/office/drawing/2014/main" id="{98FBB1F0-65B5-CFDF-D232-A0BC9433B0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DE101A-33BA-36B0-A458-64081D16907F}"/>
              </a:ext>
            </a:extLst>
          </p:cNvPr>
          <p:cNvSpPr>
            <a:spLocks noGrp="1"/>
          </p:cNvSpPr>
          <p:nvPr>
            <p:ph type="sldNum" sz="quarter" idx="12"/>
          </p:nvPr>
        </p:nvSpPr>
        <p:spPr/>
        <p:txBody>
          <a:bodyPr/>
          <a:lstStyle/>
          <a:p>
            <a:fld id="{A1180B19-6FEC-E549-B0E7-DE27F23B2904}" type="slidenum">
              <a:rPr lang="en-US" smtClean="0"/>
              <a:t>‹#›</a:t>
            </a:fld>
            <a:endParaRPr lang="en-US"/>
          </a:p>
        </p:txBody>
      </p:sp>
    </p:spTree>
    <p:extLst>
      <p:ext uri="{BB962C8B-B14F-4D97-AF65-F5344CB8AC3E}">
        <p14:creationId xmlns:p14="http://schemas.microsoft.com/office/powerpoint/2010/main" val="3410097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792C8-53E1-CF53-8130-5414CD0ADE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89BF2-A832-CFD3-B290-0BBE4DA386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6BA709-8C52-C5DB-97BD-1F1CEDE7E8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054AA1-C8BB-ED83-3136-ABBB2DA8DDEC}"/>
              </a:ext>
            </a:extLst>
          </p:cNvPr>
          <p:cNvSpPr>
            <a:spLocks noGrp="1"/>
          </p:cNvSpPr>
          <p:nvPr>
            <p:ph type="dt" sz="half" idx="10"/>
          </p:nvPr>
        </p:nvSpPr>
        <p:spPr/>
        <p:txBody>
          <a:bodyPr/>
          <a:lstStyle/>
          <a:p>
            <a:fld id="{30ED428E-125E-FE4E-8C50-3FEF0A1C77CA}" type="datetimeFigureOut">
              <a:rPr lang="en-US" smtClean="0"/>
              <a:t>7/4/2022</a:t>
            </a:fld>
            <a:endParaRPr lang="en-US"/>
          </a:p>
        </p:txBody>
      </p:sp>
      <p:sp>
        <p:nvSpPr>
          <p:cNvPr id="6" name="Footer Placeholder 5">
            <a:extLst>
              <a:ext uri="{FF2B5EF4-FFF2-40B4-BE49-F238E27FC236}">
                <a16:creationId xmlns:a16="http://schemas.microsoft.com/office/drawing/2014/main" id="{8864F58E-9847-89C4-425E-C9F430F713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2DF7F6-EDAB-89A3-1AE6-25CC33089B7D}"/>
              </a:ext>
            </a:extLst>
          </p:cNvPr>
          <p:cNvSpPr>
            <a:spLocks noGrp="1"/>
          </p:cNvSpPr>
          <p:nvPr>
            <p:ph type="sldNum" sz="quarter" idx="12"/>
          </p:nvPr>
        </p:nvSpPr>
        <p:spPr/>
        <p:txBody>
          <a:bodyPr/>
          <a:lstStyle/>
          <a:p>
            <a:fld id="{A1180B19-6FEC-E549-B0E7-DE27F23B2904}" type="slidenum">
              <a:rPr lang="en-US" smtClean="0"/>
              <a:t>‹#›</a:t>
            </a:fld>
            <a:endParaRPr lang="en-US"/>
          </a:p>
        </p:txBody>
      </p:sp>
    </p:spTree>
    <p:extLst>
      <p:ext uri="{BB962C8B-B14F-4D97-AF65-F5344CB8AC3E}">
        <p14:creationId xmlns:p14="http://schemas.microsoft.com/office/powerpoint/2010/main" val="1907957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70CBA-22FA-0D5E-DE20-D6D80A96F9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F38538-9CA0-98F9-FE4E-99638AD5D9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8D5A5D-5F32-BACC-7FCB-8A553B05A5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312A6D-A39D-0B51-0ED5-0B6723417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9565C8-3128-5799-0D4E-E0F7DC518E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B52D0A-39D5-7359-4C41-080B4BDA87D5}"/>
              </a:ext>
            </a:extLst>
          </p:cNvPr>
          <p:cNvSpPr>
            <a:spLocks noGrp="1"/>
          </p:cNvSpPr>
          <p:nvPr>
            <p:ph type="dt" sz="half" idx="10"/>
          </p:nvPr>
        </p:nvSpPr>
        <p:spPr/>
        <p:txBody>
          <a:bodyPr/>
          <a:lstStyle/>
          <a:p>
            <a:fld id="{30ED428E-125E-FE4E-8C50-3FEF0A1C77CA}" type="datetimeFigureOut">
              <a:rPr lang="en-US" smtClean="0"/>
              <a:t>7/4/2022</a:t>
            </a:fld>
            <a:endParaRPr lang="en-US"/>
          </a:p>
        </p:txBody>
      </p:sp>
      <p:sp>
        <p:nvSpPr>
          <p:cNvPr id="8" name="Footer Placeholder 7">
            <a:extLst>
              <a:ext uri="{FF2B5EF4-FFF2-40B4-BE49-F238E27FC236}">
                <a16:creationId xmlns:a16="http://schemas.microsoft.com/office/drawing/2014/main" id="{F73AAA54-7AF9-DE0F-9FCA-794E18A8DA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113131-75D9-D17C-24A1-D3071E24C783}"/>
              </a:ext>
            </a:extLst>
          </p:cNvPr>
          <p:cNvSpPr>
            <a:spLocks noGrp="1"/>
          </p:cNvSpPr>
          <p:nvPr>
            <p:ph type="sldNum" sz="quarter" idx="12"/>
          </p:nvPr>
        </p:nvSpPr>
        <p:spPr/>
        <p:txBody>
          <a:bodyPr/>
          <a:lstStyle/>
          <a:p>
            <a:fld id="{A1180B19-6FEC-E549-B0E7-DE27F23B2904}" type="slidenum">
              <a:rPr lang="en-US" smtClean="0"/>
              <a:t>‹#›</a:t>
            </a:fld>
            <a:endParaRPr lang="en-US"/>
          </a:p>
        </p:txBody>
      </p:sp>
    </p:spTree>
    <p:extLst>
      <p:ext uri="{BB962C8B-B14F-4D97-AF65-F5344CB8AC3E}">
        <p14:creationId xmlns:p14="http://schemas.microsoft.com/office/powerpoint/2010/main" val="3843196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D7DC8-087B-D9E4-8772-B56D10736B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596F28-3993-0726-BBF5-F8D7DC14E459}"/>
              </a:ext>
            </a:extLst>
          </p:cNvPr>
          <p:cNvSpPr>
            <a:spLocks noGrp="1"/>
          </p:cNvSpPr>
          <p:nvPr>
            <p:ph type="dt" sz="half" idx="10"/>
          </p:nvPr>
        </p:nvSpPr>
        <p:spPr/>
        <p:txBody>
          <a:bodyPr/>
          <a:lstStyle/>
          <a:p>
            <a:fld id="{30ED428E-125E-FE4E-8C50-3FEF0A1C77CA}" type="datetimeFigureOut">
              <a:rPr lang="en-US" smtClean="0"/>
              <a:t>7/4/2022</a:t>
            </a:fld>
            <a:endParaRPr lang="en-US"/>
          </a:p>
        </p:txBody>
      </p:sp>
      <p:sp>
        <p:nvSpPr>
          <p:cNvPr id="4" name="Footer Placeholder 3">
            <a:extLst>
              <a:ext uri="{FF2B5EF4-FFF2-40B4-BE49-F238E27FC236}">
                <a16:creationId xmlns:a16="http://schemas.microsoft.com/office/drawing/2014/main" id="{F4024C99-4B6D-CD99-D843-F161F351A4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AFD7AF-E6E9-B70D-2A31-51DFE8582F87}"/>
              </a:ext>
            </a:extLst>
          </p:cNvPr>
          <p:cNvSpPr>
            <a:spLocks noGrp="1"/>
          </p:cNvSpPr>
          <p:nvPr>
            <p:ph type="sldNum" sz="quarter" idx="12"/>
          </p:nvPr>
        </p:nvSpPr>
        <p:spPr/>
        <p:txBody>
          <a:bodyPr/>
          <a:lstStyle/>
          <a:p>
            <a:fld id="{A1180B19-6FEC-E549-B0E7-DE27F23B2904}" type="slidenum">
              <a:rPr lang="en-US" smtClean="0"/>
              <a:t>‹#›</a:t>
            </a:fld>
            <a:endParaRPr lang="en-US"/>
          </a:p>
        </p:txBody>
      </p:sp>
    </p:spTree>
    <p:extLst>
      <p:ext uri="{BB962C8B-B14F-4D97-AF65-F5344CB8AC3E}">
        <p14:creationId xmlns:p14="http://schemas.microsoft.com/office/powerpoint/2010/main" val="4013154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039733-D5C2-322B-6993-2E15E96A864E}"/>
              </a:ext>
            </a:extLst>
          </p:cNvPr>
          <p:cNvSpPr>
            <a:spLocks noGrp="1"/>
          </p:cNvSpPr>
          <p:nvPr>
            <p:ph type="dt" sz="half" idx="10"/>
          </p:nvPr>
        </p:nvSpPr>
        <p:spPr/>
        <p:txBody>
          <a:bodyPr/>
          <a:lstStyle/>
          <a:p>
            <a:fld id="{30ED428E-125E-FE4E-8C50-3FEF0A1C77CA}" type="datetimeFigureOut">
              <a:rPr lang="en-US" smtClean="0"/>
              <a:t>7/4/2022</a:t>
            </a:fld>
            <a:endParaRPr lang="en-US"/>
          </a:p>
        </p:txBody>
      </p:sp>
      <p:sp>
        <p:nvSpPr>
          <p:cNvPr id="3" name="Footer Placeholder 2">
            <a:extLst>
              <a:ext uri="{FF2B5EF4-FFF2-40B4-BE49-F238E27FC236}">
                <a16:creationId xmlns:a16="http://schemas.microsoft.com/office/drawing/2014/main" id="{02DBA1FF-A9F9-8E56-5326-4546746FDE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52814E-CF49-32A4-4704-DD1E4BF289CC}"/>
              </a:ext>
            </a:extLst>
          </p:cNvPr>
          <p:cNvSpPr>
            <a:spLocks noGrp="1"/>
          </p:cNvSpPr>
          <p:nvPr>
            <p:ph type="sldNum" sz="quarter" idx="12"/>
          </p:nvPr>
        </p:nvSpPr>
        <p:spPr/>
        <p:txBody>
          <a:bodyPr/>
          <a:lstStyle/>
          <a:p>
            <a:fld id="{A1180B19-6FEC-E549-B0E7-DE27F23B2904}" type="slidenum">
              <a:rPr lang="en-US" smtClean="0"/>
              <a:t>‹#›</a:t>
            </a:fld>
            <a:endParaRPr lang="en-US"/>
          </a:p>
        </p:txBody>
      </p:sp>
    </p:spTree>
    <p:extLst>
      <p:ext uri="{BB962C8B-B14F-4D97-AF65-F5344CB8AC3E}">
        <p14:creationId xmlns:p14="http://schemas.microsoft.com/office/powerpoint/2010/main" val="4195680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6394B-C6B5-D650-DB5F-29022B8783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DBC826-10E9-6E55-1532-5E220E282E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CBC71E-FD1D-4C6D-DB99-38B8ED2C5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3F341-9075-1167-1053-B651CF7C3FE2}"/>
              </a:ext>
            </a:extLst>
          </p:cNvPr>
          <p:cNvSpPr>
            <a:spLocks noGrp="1"/>
          </p:cNvSpPr>
          <p:nvPr>
            <p:ph type="dt" sz="half" idx="10"/>
          </p:nvPr>
        </p:nvSpPr>
        <p:spPr/>
        <p:txBody>
          <a:bodyPr/>
          <a:lstStyle/>
          <a:p>
            <a:fld id="{30ED428E-125E-FE4E-8C50-3FEF0A1C77CA}" type="datetimeFigureOut">
              <a:rPr lang="en-US" smtClean="0"/>
              <a:t>7/4/2022</a:t>
            </a:fld>
            <a:endParaRPr lang="en-US"/>
          </a:p>
        </p:txBody>
      </p:sp>
      <p:sp>
        <p:nvSpPr>
          <p:cNvPr id="6" name="Footer Placeholder 5">
            <a:extLst>
              <a:ext uri="{FF2B5EF4-FFF2-40B4-BE49-F238E27FC236}">
                <a16:creationId xmlns:a16="http://schemas.microsoft.com/office/drawing/2014/main" id="{77EB71FF-25AA-DD60-FA11-C9FDDA71CC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6E5A57-97E5-65C8-63F7-8546BC30AC55}"/>
              </a:ext>
            </a:extLst>
          </p:cNvPr>
          <p:cNvSpPr>
            <a:spLocks noGrp="1"/>
          </p:cNvSpPr>
          <p:nvPr>
            <p:ph type="sldNum" sz="quarter" idx="12"/>
          </p:nvPr>
        </p:nvSpPr>
        <p:spPr/>
        <p:txBody>
          <a:bodyPr/>
          <a:lstStyle/>
          <a:p>
            <a:fld id="{A1180B19-6FEC-E549-B0E7-DE27F23B2904}" type="slidenum">
              <a:rPr lang="en-US" smtClean="0"/>
              <a:t>‹#›</a:t>
            </a:fld>
            <a:endParaRPr lang="en-US"/>
          </a:p>
        </p:txBody>
      </p:sp>
    </p:spTree>
    <p:extLst>
      <p:ext uri="{BB962C8B-B14F-4D97-AF65-F5344CB8AC3E}">
        <p14:creationId xmlns:p14="http://schemas.microsoft.com/office/powerpoint/2010/main" val="1275090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32901-DEFB-E590-086C-2644403076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EFD341-8C83-53B2-C57A-342335BBCB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5F9499-F263-37E0-5BCC-2105A63952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6CE174-1FD9-F1F1-6C6C-DAB0E6293A41}"/>
              </a:ext>
            </a:extLst>
          </p:cNvPr>
          <p:cNvSpPr>
            <a:spLocks noGrp="1"/>
          </p:cNvSpPr>
          <p:nvPr>
            <p:ph type="dt" sz="half" idx="10"/>
          </p:nvPr>
        </p:nvSpPr>
        <p:spPr/>
        <p:txBody>
          <a:bodyPr/>
          <a:lstStyle/>
          <a:p>
            <a:fld id="{30ED428E-125E-FE4E-8C50-3FEF0A1C77CA}" type="datetimeFigureOut">
              <a:rPr lang="en-US" smtClean="0"/>
              <a:t>7/4/2022</a:t>
            </a:fld>
            <a:endParaRPr lang="en-US"/>
          </a:p>
        </p:txBody>
      </p:sp>
      <p:sp>
        <p:nvSpPr>
          <p:cNvPr id="6" name="Footer Placeholder 5">
            <a:extLst>
              <a:ext uri="{FF2B5EF4-FFF2-40B4-BE49-F238E27FC236}">
                <a16:creationId xmlns:a16="http://schemas.microsoft.com/office/drawing/2014/main" id="{EA435A68-E79B-B5F2-C432-B6C9489025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FAA780-B3A4-B797-390D-7E8D91415DC2}"/>
              </a:ext>
            </a:extLst>
          </p:cNvPr>
          <p:cNvSpPr>
            <a:spLocks noGrp="1"/>
          </p:cNvSpPr>
          <p:nvPr>
            <p:ph type="sldNum" sz="quarter" idx="12"/>
          </p:nvPr>
        </p:nvSpPr>
        <p:spPr/>
        <p:txBody>
          <a:bodyPr/>
          <a:lstStyle/>
          <a:p>
            <a:fld id="{A1180B19-6FEC-E549-B0E7-DE27F23B2904}" type="slidenum">
              <a:rPr lang="en-US" smtClean="0"/>
              <a:t>‹#›</a:t>
            </a:fld>
            <a:endParaRPr lang="en-US"/>
          </a:p>
        </p:txBody>
      </p:sp>
    </p:spTree>
    <p:extLst>
      <p:ext uri="{BB962C8B-B14F-4D97-AF65-F5344CB8AC3E}">
        <p14:creationId xmlns:p14="http://schemas.microsoft.com/office/powerpoint/2010/main" val="1688447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035D98-86C7-9DD5-0590-7D84EA757E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02489-1470-F57D-AE23-3D0F5D3D1F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AC8B67-843E-2362-C3FD-AEC682FE2C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ED428E-125E-FE4E-8C50-3FEF0A1C77CA}" type="datetimeFigureOut">
              <a:rPr lang="en-US" smtClean="0"/>
              <a:t>7/4/2022</a:t>
            </a:fld>
            <a:endParaRPr lang="en-US"/>
          </a:p>
        </p:txBody>
      </p:sp>
      <p:sp>
        <p:nvSpPr>
          <p:cNvPr id="5" name="Footer Placeholder 4">
            <a:extLst>
              <a:ext uri="{FF2B5EF4-FFF2-40B4-BE49-F238E27FC236}">
                <a16:creationId xmlns:a16="http://schemas.microsoft.com/office/drawing/2014/main" id="{13A4AD5A-4FFA-C6B1-FBEB-4DA03C11B6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9ACDA4-3FEB-0E84-5BF1-A7884F644C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180B19-6FEC-E549-B0E7-DE27F23B2904}" type="slidenum">
              <a:rPr lang="en-US" smtClean="0"/>
              <a:t>‹#›</a:t>
            </a:fld>
            <a:endParaRPr lang="en-US"/>
          </a:p>
        </p:txBody>
      </p:sp>
    </p:spTree>
    <p:extLst>
      <p:ext uri="{BB962C8B-B14F-4D97-AF65-F5344CB8AC3E}">
        <p14:creationId xmlns:p14="http://schemas.microsoft.com/office/powerpoint/2010/main" val="3675945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insightextractor.com/2019/07/19/four-tenets-for-effective-metrics-design/" TargetMode="External"/><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0437F-043F-626E-43B9-215DABB7C73E}"/>
              </a:ext>
            </a:extLst>
          </p:cNvPr>
          <p:cNvSpPr>
            <a:spLocks noGrp="1"/>
          </p:cNvSpPr>
          <p:nvPr>
            <p:ph type="ctrTitle"/>
          </p:nvPr>
        </p:nvSpPr>
        <p:spPr>
          <a:xfrm>
            <a:off x="1267691" y="570201"/>
            <a:ext cx="9656618" cy="2858799"/>
          </a:xfrm>
        </p:spPr>
        <p:txBody>
          <a:bodyPr>
            <a:normAutofit/>
          </a:bodyPr>
          <a:lstStyle/>
          <a:p>
            <a:r>
              <a:rPr lang="en-US" sz="3600" dirty="0"/>
              <a:t>PRIVACY PRESERVING MACHINE LEARNING</a:t>
            </a:r>
            <a:br>
              <a:rPr lang="en-US" sz="3600" dirty="0"/>
            </a:br>
            <a:r>
              <a:rPr lang="en-US" sz="3600" dirty="0"/>
              <a:t>MODELS FOR INTERPOLATION AND</a:t>
            </a:r>
            <a:br>
              <a:rPr lang="en-US" sz="3600" dirty="0"/>
            </a:br>
            <a:r>
              <a:rPr lang="en-US" sz="3600" dirty="0"/>
              <a:t>FORECASTING ON DELHI POLLUTION DATA</a:t>
            </a:r>
          </a:p>
        </p:txBody>
      </p:sp>
      <p:sp>
        <p:nvSpPr>
          <p:cNvPr id="3" name="Subtitle 2">
            <a:extLst>
              <a:ext uri="{FF2B5EF4-FFF2-40B4-BE49-F238E27FC236}">
                <a16:creationId xmlns:a16="http://schemas.microsoft.com/office/drawing/2014/main" id="{3446A98A-47E5-42C4-BEC8-33DA384EF85E}"/>
              </a:ext>
            </a:extLst>
          </p:cNvPr>
          <p:cNvSpPr>
            <a:spLocks noGrp="1"/>
          </p:cNvSpPr>
          <p:nvPr>
            <p:ph type="subTitle" idx="1"/>
          </p:nvPr>
        </p:nvSpPr>
        <p:spPr/>
        <p:txBody>
          <a:bodyPr/>
          <a:lstStyle/>
          <a:p>
            <a:r>
              <a:rPr lang="en-US" dirty="0"/>
              <a:t>Gauri Gupta</a:t>
            </a:r>
          </a:p>
          <a:p>
            <a:r>
              <a:rPr lang="en-US" dirty="0"/>
              <a:t>Supervisor: Prof. </a:t>
            </a:r>
            <a:r>
              <a:rPr lang="en-US" dirty="0" err="1"/>
              <a:t>Rijurekha</a:t>
            </a:r>
            <a:r>
              <a:rPr lang="en-US" dirty="0"/>
              <a:t> Sen</a:t>
            </a:r>
          </a:p>
          <a:p>
            <a:r>
              <a:rPr lang="en-US" dirty="0"/>
              <a:t>Co-supervisor: Prof. RK Sharma</a:t>
            </a:r>
          </a:p>
        </p:txBody>
      </p:sp>
    </p:spTree>
    <p:extLst>
      <p:ext uri="{BB962C8B-B14F-4D97-AF65-F5344CB8AC3E}">
        <p14:creationId xmlns:p14="http://schemas.microsoft.com/office/powerpoint/2010/main" val="3276524297"/>
      </p:ext>
    </p:extLst>
  </p:cSld>
  <p:clrMapOvr>
    <a:masterClrMapping/>
  </p:clrMapOvr>
  <mc:AlternateContent xmlns:mc="http://schemas.openxmlformats.org/markup-compatibility/2006" xmlns:p14="http://schemas.microsoft.com/office/powerpoint/2010/main">
    <mc:Choice Requires="p14">
      <p:transition spd="slow" p14:dur="2000" advTm="10506"/>
    </mc:Choice>
    <mc:Fallback xmlns="">
      <p:transition spd="slow" advTm="1050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FE1EA-7B26-FB2C-B51A-C333A88BFEE9}"/>
              </a:ext>
            </a:extLst>
          </p:cNvPr>
          <p:cNvSpPr>
            <a:spLocks noGrp="1"/>
          </p:cNvSpPr>
          <p:nvPr>
            <p:ph type="title"/>
          </p:nvPr>
        </p:nvSpPr>
        <p:spPr>
          <a:xfrm>
            <a:off x="683172" y="139377"/>
            <a:ext cx="10515600" cy="1325563"/>
          </a:xfrm>
        </p:spPr>
        <p:txBody>
          <a:bodyPr/>
          <a:lstStyle/>
          <a:p>
            <a:r>
              <a:rPr lang="en-US" dirty="0"/>
              <a:t>Threat Model</a:t>
            </a:r>
          </a:p>
        </p:txBody>
      </p:sp>
      <p:pic>
        <p:nvPicPr>
          <p:cNvPr id="4" name="Picture 3">
            <a:extLst>
              <a:ext uri="{FF2B5EF4-FFF2-40B4-BE49-F238E27FC236}">
                <a16:creationId xmlns:a16="http://schemas.microsoft.com/office/drawing/2014/main" id="{DDAC2CCC-7A55-6E88-D490-AFE9EEBE4F47}"/>
              </a:ext>
            </a:extLst>
          </p:cNvPr>
          <p:cNvPicPr>
            <a:picLocks noChangeAspect="1"/>
          </p:cNvPicPr>
          <p:nvPr/>
        </p:nvPicPr>
        <p:blipFill>
          <a:blip r:embed="rId3"/>
          <a:stretch>
            <a:fillRect/>
          </a:stretch>
        </p:blipFill>
        <p:spPr>
          <a:xfrm>
            <a:off x="1818290" y="2053162"/>
            <a:ext cx="2270235" cy="1904068"/>
          </a:xfrm>
          <a:prstGeom prst="rect">
            <a:avLst/>
          </a:prstGeom>
        </p:spPr>
      </p:pic>
      <p:pic>
        <p:nvPicPr>
          <p:cNvPr id="5" name="Picture 4">
            <a:extLst>
              <a:ext uri="{FF2B5EF4-FFF2-40B4-BE49-F238E27FC236}">
                <a16:creationId xmlns:a16="http://schemas.microsoft.com/office/drawing/2014/main" id="{F0169431-FBAD-3B31-EBA9-DCCF31E9CBC8}"/>
              </a:ext>
            </a:extLst>
          </p:cNvPr>
          <p:cNvPicPr>
            <a:picLocks noChangeAspect="1"/>
          </p:cNvPicPr>
          <p:nvPr/>
        </p:nvPicPr>
        <p:blipFill>
          <a:blip r:embed="rId4"/>
          <a:stretch>
            <a:fillRect/>
          </a:stretch>
        </p:blipFill>
        <p:spPr>
          <a:xfrm>
            <a:off x="1769900" y="4486556"/>
            <a:ext cx="2373125" cy="1746080"/>
          </a:xfrm>
          <a:prstGeom prst="rect">
            <a:avLst/>
          </a:prstGeom>
        </p:spPr>
      </p:pic>
      <p:pic>
        <p:nvPicPr>
          <p:cNvPr id="7" name="Picture 6">
            <a:extLst>
              <a:ext uri="{FF2B5EF4-FFF2-40B4-BE49-F238E27FC236}">
                <a16:creationId xmlns:a16="http://schemas.microsoft.com/office/drawing/2014/main" id="{A02AB74B-8930-E447-3B73-303AD66F9298}"/>
              </a:ext>
            </a:extLst>
          </p:cNvPr>
          <p:cNvPicPr>
            <a:picLocks noChangeAspect="1"/>
          </p:cNvPicPr>
          <p:nvPr/>
        </p:nvPicPr>
        <p:blipFill>
          <a:blip r:embed="rId5"/>
          <a:stretch>
            <a:fillRect/>
          </a:stretch>
        </p:blipFill>
        <p:spPr>
          <a:xfrm>
            <a:off x="4277936" y="2032121"/>
            <a:ext cx="1353360" cy="4380340"/>
          </a:xfrm>
          <a:prstGeom prst="rect">
            <a:avLst/>
          </a:prstGeom>
        </p:spPr>
      </p:pic>
      <p:pic>
        <p:nvPicPr>
          <p:cNvPr id="8" name="Picture 7">
            <a:extLst>
              <a:ext uri="{FF2B5EF4-FFF2-40B4-BE49-F238E27FC236}">
                <a16:creationId xmlns:a16="http://schemas.microsoft.com/office/drawing/2014/main" id="{E765E18D-FC51-48A7-D0E1-915588759F10}"/>
              </a:ext>
            </a:extLst>
          </p:cNvPr>
          <p:cNvPicPr>
            <a:picLocks noChangeAspect="1"/>
          </p:cNvPicPr>
          <p:nvPr/>
        </p:nvPicPr>
        <p:blipFill>
          <a:blip r:embed="rId6"/>
          <a:stretch>
            <a:fillRect/>
          </a:stretch>
        </p:blipFill>
        <p:spPr>
          <a:xfrm>
            <a:off x="5766147" y="2295822"/>
            <a:ext cx="926731" cy="4116639"/>
          </a:xfrm>
          <a:prstGeom prst="rect">
            <a:avLst/>
          </a:prstGeom>
        </p:spPr>
      </p:pic>
      <p:sp>
        <p:nvSpPr>
          <p:cNvPr id="9" name="Rounded Rectangle 8">
            <a:extLst>
              <a:ext uri="{FF2B5EF4-FFF2-40B4-BE49-F238E27FC236}">
                <a16:creationId xmlns:a16="http://schemas.microsoft.com/office/drawing/2014/main" id="{18820078-444D-633D-E684-2720141C2CC0}"/>
              </a:ext>
            </a:extLst>
          </p:cNvPr>
          <p:cNvSpPr/>
          <p:nvPr/>
        </p:nvSpPr>
        <p:spPr>
          <a:xfrm rot="16200000">
            <a:off x="5937643" y="3862424"/>
            <a:ext cx="4042738" cy="709344"/>
          </a:xfrm>
          <a:prstGeom prst="roundRect">
            <a:avLst/>
          </a:prstGeom>
          <a:solidFill>
            <a:schemeClr val="bg1">
              <a:lumMod val="9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QUERY RESPONSE SYSTEM, PRESERVING LOCATION PRIVACY OF INSTRUMENTED FLEETS AND CLIENTS</a:t>
            </a:r>
          </a:p>
        </p:txBody>
      </p:sp>
      <p:pic>
        <p:nvPicPr>
          <p:cNvPr id="11" name="Picture 10">
            <a:extLst>
              <a:ext uri="{FF2B5EF4-FFF2-40B4-BE49-F238E27FC236}">
                <a16:creationId xmlns:a16="http://schemas.microsoft.com/office/drawing/2014/main" id="{6B9E2991-AD48-B8BA-BE55-8E464FEF5875}"/>
              </a:ext>
            </a:extLst>
          </p:cNvPr>
          <p:cNvPicPr>
            <a:picLocks noChangeAspect="1"/>
          </p:cNvPicPr>
          <p:nvPr/>
        </p:nvPicPr>
        <p:blipFill>
          <a:blip r:embed="rId7"/>
          <a:stretch>
            <a:fillRect/>
          </a:stretch>
        </p:blipFill>
        <p:spPr>
          <a:xfrm>
            <a:off x="8922241" y="2123746"/>
            <a:ext cx="2105301" cy="1670721"/>
          </a:xfrm>
          <a:prstGeom prst="rect">
            <a:avLst/>
          </a:prstGeom>
        </p:spPr>
      </p:pic>
      <p:pic>
        <p:nvPicPr>
          <p:cNvPr id="12" name="Picture 11">
            <a:extLst>
              <a:ext uri="{FF2B5EF4-FFF2-40B4-BE49-F238E27FC236}">
                <a16:creationId xmlns:a16="http://schemas.microsoft.com/office/drawing/2014/main" id="{4463CD34-238C-C47D-C0E2-072BC4186237}"/>
              </a:ext>
            </a:extLst>
          </p:cNvPr>
          <p:cNvPicPr>
            <a:picLocks noChangeAspect="1"/>
          </p:cNvPicPr>
          <p:nvPr/>
        </p:nvPicPr>
        <p:blipFill>
          <a:blip r:embed="rId8"/>
          <a:stretch>
            <a:fillRect/>
          </a:stretch>
        </p:blipFill>
        <p:spPr>
          <a:xfrm>
            <a:off x="9195923" y="4999850"/>
            <a:ext cx="1769721" cy="1154165"/>
          </a:xfrm>
          <a:prstGeom prst="rect">
            <a:avLst/>
          </a:prstGeom>
        </p:spPr>
      </p:pic>
      <p:pic>
        <p:nvPicPr>
          <p:cNvPr id="13" name="Picture 12">
            <a:extLst>
              <a:ext uri="{FF2B5EF4-FFF2-40B4-BE49-F238E27FC236}">
                <a16:creationId xmlns:a16="http://schemas.microsoft.com/office/drawing/2014/main" id="{7A285A46-2E6C-5B6F-E2B4-4CDA43342DE9}"/>
              </a:ext>
            </a:extLst>
          </p:cNvPr>
          <p:cNvPicPr>
            <a:picLocks noChangeAspect="1"/>
          </p:cNvPicPr>
          <p:nvPr/>
        </p:nvPicPr>
        <p:blipFill>
          <a:blip r:embed="rId9"/>
          <a:stretch>
            <a:fillRect/>
          </a:stretch>
        </p:blipFill>
        <p:spPr>
          <a:xfrm>
            <a:off x="9594667" y="3728771"/>
            <a:ext cx="1019226" cy="888038"/>
          </a:xfrm>
          <a:prstGeom prst="rect">
            <a:avLst/>
          </a:prstGeom>
        </p:spPr>
      </p:pic>
      <p:pic>
        <p:nvPicPr>
          <p:cNvPr id="14" name="Picture 13">
            <a:extLst>
              <a:ext uri="{FF2B5EF4-FFF2-40B4-BE49-F238E27FC236}">
                <a16:creationId xmlns:a16="http://schemas.microsoft.com/office/drawing/2014/main" id="{5C78A4A7-C143-1FE8-7D09-1D243BC31312}"/>
              </a:ext>
            </a:extLst>
          </p:cNvPr>
          <p:cNvPicPr>
            <a:picLocks noChangeAspect="1"/>
          </p:cNvPicPr>
          <p:nvPr/>
        </p:nvPicPr>
        <p:blipFill>
          <a:blip r:embed="rId10"/>
          <a:stretch>
            <a:fillRect/>
          </a:stretch>
        </p:blipFill>
        <p:spPr>
          <a:xfrm>
            <a:off x="9161265" y="4752820"/>
            <a:ext cx="1940782" cy="230588"/>
          </a:xfrm>
          <a:prstGeom prst="rect">
            <a:avLst/>
          </a:prstGeom>
        </p:spPr>
      </p:pic>
      <p:pic>
        <p:nvPicPr>
          <p:cNvPr id="15" name="Picture 14">
            <a:extLst>
              <a:ext uri="{FF2B5EF4-FFF2-40B4-BE49-F238E27FC236}">
                <a16:creationId xmlns:a16="http://schemas.microsoft.com/office/drawing/2014/main" id="{1876C4A3-D825-C2FA-ADC6-40DEA405E2C1}"/>
              </a:ext>
            </a:extLst>
          </p:cNvPr>
          <p:cNvPicPr>
            <a:picLocks noChangeAspect="1"/>
          </p:cNvPicPr>
          <p:nvPr/>
        </p:nvPicPr>
        <p:blipFill>
          <a:blip r:embed="rId11"/>
          <a:stretch>
            <a:fillRect/>
          </a:stretch>
        </p:blipFill>
        <p:spPr>
          <a:xfrm>
            <a:off x="8381204" y="3694606"/>
            <a:ext cx="779205" cy="839144"/>
          </a:xfrm>
          <a:prstGeom prst="rect">
            <a:avLst/>
          </a:prstGeom>
        </p:spPr>
      </p:pic>
      <p:pic>
        <p:nvPicPr>
          <p:cNvPr id="16" name="Picture 15">
            <a:extLst>
              <a:ext uri="{FF2B5EF4-FFF2-40B4-BE49-F238E27FC236}">
                <a16:creationId xmlns:a16="http://schemas.microsoft.com/office/drawing/2014/main" id="{2D689AD3-E180-1817-4493-85AE1A13D5EF}"/>
              </a:ext>
            </a:extLst>
          </p:cNvPr>
          <p:cNvPicPr>
            <a:picLocks noChangeAspect="1"/>
          </p:cNvPicPr>
          <p:nvPr/>
        </p:nvPicPr>
        <p:blipFill>
          <a:blip r:embed="rId12"/>
          <a:stretch>
            <a:fillRect/>
          </a:stretch>
        </p:blipFill>
        <p:spPr>
          <a:xfrm>
            <a:off x="6861098" y="3731326"/>
            <a:ext cx="743242" cy="755230"/>
          </a:xfrm>
          <a:prstGeom prst="rect">
            <a:avLst/>
          </a:prstGeom>
        </p:spPr>
      </p:pic>
      <p:sp>
        <p:nvSpPr>
          <p:cNvPr id="3" name="Rectangle 2">
            <a:extLst>
              <a:ext uri="{FF2B5EF4-FFF2-40B4-BE49-F238E27FC236}">
                <a16:creationId xmlns:a16="http://schemas.microsoft.com/office/drawing/2014/main" id="{D53D92F1-17B0-ED4A-3BF0-179B09C9105F}"/>
              </a:ext>
            </a:extLst>
          </p:cNvPr>
          <p:cNvSpPr/>
          <p:nvPr/>
        </p:nvSpPr>
        <p:spPr>
          <a:xfrm>
            <a:off x="1603355" y="2008293"/>
            <a:ext cx="5215472" cy="4380340"/>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6" name="TextBox 5">
            <a:extLst>
              <a:ext uri="{FF2B5EF4-FFF2-40B4-BE49-F238E27FC236}">
                <a16:creationId xmlns:a16="http://schemas.microsoft.com/office/drawing/2014/main" id="{2F289900-1959-7486-E60C-EC928469B90B}"/>
              </a:ext>
            </a:extLst>
          </p:cNvPr>
          <p:cNvSpPr txBox="1"/>
          <p:nvPr/>
        </p:nvSpPr>
        <p:spPr>
          <a:xfrm>
            <a:off x="657786" y="6392630"/>
            <a:ext cx="2270235" cy="369332"/>
          </a:xfrm>
          <a:prstGeom prst="rect">
            <a:avLst/>
          </a:prstGeom>
          <a:noFill/>
        </p:spPr>
        <p:txBody>
          <a:bodyPr wrap="square" rtlCol="0">
            <a:spAutoFit/>
          </a:bodyPr>
          <a:lstStyle/>
          <a:p>
            <a:r>
              <a:rPr lang="en-US" b="1" dirty="0">
                <a:solidFill>
                  <a:srgbClr val="0070C0"/>
                </a:solidFill>
              </a:rPr>
              <a:t>Data Provider</a:t>
            </a:r>
          </a:p>
        </p:txBody>
      </p:sp>
      <p:sp>
        <p:nvSpPr>
          <p:cNvPr id="17" name="TextBox 16">
            <a:extLst>
              <a:ext uri="{FF2B5EF4-FFF2-40B4-BE49-F238E27FC236}">
                <a16:creationId xmlns:a16="http://schemas.microsoft.com/office/drawing/2014/main" id="{CDE8C17C-0F6F-0700-03E8-8241D4346CEF}"/>
              </a:ext>
            </a:extLst>
          </p:cNvPr>
          <p:cNvSpPr txBox="1"/>
          <p:nvPr/>
        </p:nvSpPr>
        <p:spPr>
          <a:xfrm>
            <a:off x="2128346" y="1385766"/>
            <a:ext cx="2270235" cy="584775"/>
          </a:xfrm>
          <a:prstGeom prst="rect">
            <a:avLst/>
          </a:prstGeom>
          <a:solidFill>
            <a:schemeClr val="accent1">
              <a:lumMod val="20000"/>
              <a:lumOff val="80000"/>
            </a:schemeClr>
          </a:solidFill>
        </p:spPr>
        <p:txBody>
          <a:bodyPr wrap="square" rtlCol="0">
            <a:spAutoFit/>
          </a:bodyPr>
          <a:lstStyle/>
          <a:p>
            <a:pPr algn="ctr"/>
            <a:r>
              <a:rPr lang="en-IN" sz="1600" dirty="0"/>
              <a:t>Sensitive data containing location and time</a:t>
            </a:r>
            <a:endParaRPr lang="en-CA" sz="1600" dirty="0"/>
          </a:p>
        </p:txBody>
      </p:sp>
      <p:sp>
        <p:nvSpPr>
          <p:cNvPr id="18" name="Rectangle 17">
            <a:extLst>
              <a:ext uri="{FF2B5EF4-FFF2-40B4-BE49-F238E27FC236}">
                <a16:creationId xmlns:a16="http://schemas.microsoft.com/office/drawing/2014/main" id="{432EB0C3-9FDD-387A-317E-E0D3EAE8CC8A}"/>
              </a:ext>
            </a:extLst>
          </p:cNvPr>
          <p:cNvSpPr/>
          <p:nvPr/>
        </p:nvSpPr>
        <p:spPr>
          <a:xfrm>
            <a:off x="9099198" y="5104907"/>
            <a:ext cx="2002849" cy="11541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EF8B1BC-07F7-1406-9386-365E957D2CBF}"/>
              </a:ext>
            </a:extLst>
          </p:cNvPr>
          <p:cNvSpPr txBox="1"/>
          <p:nvPr/>
        </p:nvSpPr>
        <p:spPr>
          <a:xfrm>
            <a:off x="8770806" y="6308194"/>
            <a:ext cx="2270235" cy="369332"/>
          </a:xfrm>
          <a:prstGeom prst="rect">
            <a:avLst/>
          </a:prstGeom>
          <a:noFill/>
        </p:spPr>
        <p:txBody>
          <a:bodyPr wrap="square" rtlCol="0">
            <a:spAutoFit/>
          </a:bodyPr>
          <a:lstStyle/>
          <a:p>
            <a:r>
              <a:rPr lang="en-US" b="1" dirty="0">
                <a:solidFill>
                  <a:srgbClr val="FF0000"/>
                </a:solidFill>
              </a:rPr>
              <a:t>Data Consumer</a:t>
            </a:r>
          </a:p>
        </p:txBody>
      </p:sp>
      <p:sp>
        <p:nvSpPr>
          <p:cNvPr id="20" name="TextBox 19">
            <a:extLst>
              <a:ext uri="{FF2B5EF4-FFF2-40B4-BE49-F238E27FC236}">
                <a16:creationId xmlns:a16="http://schemas.microsoft.com/office/drawing/2014/main" id="{8035F71A-9892-3D9B-A9A3-E7D0071BC5CD}"/>
              </a:ext>
            </a:extLst>
          </p:cNvPr>
          <p:cNvSpPr txBox="1"/>
          <p:nvPr/>
        </p:nvSpPr>
        <p:spPr>
          <a:xfrm>
            <a:off x="5232592" y="1374338"/>
            <a:ext cx="2270235" cy="584775"/>
          </a:xfrm>
          <a:prstGeom prst="rect">
            <a:avLst/>
          </a:prstGeom>
          <a:solidFill>
            <a:schemeClr val="accent4">
              <a:lumMod val="20000"/>
              <a:lumOff val="80000"/>
            </a:schemeClr>
          </a:solidFill>
        </p:spPr>
        <p:txBody>
          <a:bodyPr wrap="square" rtlCol="0">
            <a:spAutoFit/>
          </a:bodyPr>
          <a:lstStyle/>
          <a:p>
            <a:pPr algn="ctr"/>
            <a:r>
              <a:rPr lang="en-IN" sz="1600" dirty="0"/>
              <a:t>Private training and inference of ML models</a:t>
            </a:r>
            <a:endParaRPr lang="en-CA" sz="1600" dirty="0"/>
          </a:p>
        </p:txBody>
      </p:sp>
      <p:sp>
        <p:nvSpPr>
          <p:cNvPr id="21" name="TextBox 20">
            <a:extLst>
              <a:ext uri="{FF2B5EF4-FFF2-40B4-BE49-F238E27FC236}">
                <a16:creationId xmlns:a16="http://schemas.microsoft.com/office/drawing/2014/main" id="{3F810DC6-FEFF-BA94-74B0-62117E126E37}"/>
              </a:ext>
            </a:extLst>
          </p:cNvPr>
          <p:cNvSpPr txBox="1"/>
          <p:nvPr/>
        </p:nvSpPr>
        <p:spPr>
          <a:xfrm>
            <a:off x="8928537" y="1374339"/>
            <a:ext cx="2270235" cy="584775"/>
          </a:xfrm>
          <a:prstGeom prst="rect">
            <a:avLst/>
          </a:prstGeom>
          <a:solidFill>
            <a:schemeClr val="accent6">
              <a:lumMod val="20000"/>
              <a:lumOff val="80000"/>
            </a:schemeClr>
          </a:solidFill>
        </p:spPr>
        <p:txBody>
          <a:bodyPr wrap="square" rtlCol="0">
            <a:spAutoFit/>
          </a:bodyPr>
          <a:lstStyle/>
          <a:p>
            <a:pPr algn="ctr"/>
            <a:r>
              <a:rPr lang="en-IN" sz="1600" dirty="0"/>
              <a:t>Secure Client queries</a:t>
            </a:r>
          </a:p>
          <a:p>
            <a:pPr algn="ctr"/>
            <a:endParaRPr lang="en-CA" sz="1600" dirty="0"/>
          </a:p>
        </p:txBody>
      </p:sp>
    </p:spTree>
    <p:extLst>
      <p:ext uri="{BB962C8B-B14F-4D97-AF65-F5344CB8AC3E}">
        <p14:creationId xmlns:p14="http://schemas.microsoft.com/office/powerpoint/2010/main" val="943905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FE1EA-7B26-FB2C-B51A-C333A88BFEE9}"/>
              </a:ext>
            </a:extLst>
          </p:cNvPr>
          <p:cNvSpPr>
            <a:spLocks noGrp="1"/>
          </p:cNvSpPr>
          <p:nvPr>
            <p:ph type="title"/>
          </p:nvPr>
        </p:nvSpPr>
        <p:spPr>
          <a:xfrm>
            <a:off x="683172" y="139377"/>
            <a:ext cx="10515600" cy="1325563"/>
          </a:xfrm>
        </p:spPr>
        <p:txBody>
          <a:bodyPr/>
          <a:lstStyle/>
          <a:p>
            <a:r>
              <a:rPr lang="en-US" dirty="0"/>
              <a:t>Goal: Balancing Tradeoffs</a:t>
            </a:r>
          </a:p>
        </p:txBody>
      </p:sp>
      <p:pic>
        <p:nvPicPr>
          <p:cNvPr id="4" name="Picture 3">
            <a:extLst>
              <a:ext uri="{FF2B5EF4-FFF2-40B4-BE49-F238E27FC236}">
                <a16:creationId xmlns:a16="http://schemas.microsoft.com/office/drawing/2014/main" id="{DDAC2CCC-7A55-6E88-D490-AFE9EEBE4F47}"/>
              </a:ext>
            </a:extLst>
          </p:cNvPr>
          <p:cNvPicPr>
            <a:picLocks noChangeAspect="1"/>
          </p:cNvPicPr>
          <p:nvPr/>
        </p:nvPicPr>
        <p:blipFill>
          <a:blip r:embed="rId3"/>
          <a:stretch>
            <a:fillRect/>
          </a:stretch>
        </p:blipFill>
        <p:spPr>
          <a:xfrm>
            <a:off x="1818290" y="2053162"/>
            <a:ext cx="2270235" cy="1904068"/>
          </a:xfrm>
          <a:prstGeom prst="rect">
            <a:avLst/>
          </a:prstGeom>
        </p:spPr>
      </p:pic>
      <p:pic>
        <p:nvPicPr>
          <p:cNvPr id="5" name="Picture 4">
            <a:extLst>
              <a:ext uri="{FF2B5EF4-FFF2-40B4-BE49-F238E27FC236}">
                <a16:creationId xmlns:a16="http://schemas.microsoft.com/office/drawing/2014/main" id="{F0169431-FBAD-3B31-EBA9-DCCF31E9CBC8}"/>
              </a:ext>
            </a:extLst>
          </p:cNvPr>
          <p:cNvPicPr>
            <a:picLocks noChangeAspect="1"/>
          </p:cNvPicPr>
          <p:nvPr/>
        </p:nvPicPr>
        <p:blipFill>
          <a:blip r:embed="rId4"/>
          <a:stretch>
            <a:fillRect/>
          </a:stretch>
        </p:blipFill>
        <p:spPr>
          <a:xfrm>
            <a:off x="1769900" y="4486556"/>
            <a:ext cx="2373125" cy="1746080"/>
          </a:xfrm>
          <a:prstGeom prst="rect">
            <a:avLst/>
          </a:prstGeom>
        </p:spPr>
      </p:pic>
      <p:pic>
        <p:nvPicPr>
          <p:cNvPr id="7" name="Picture 6">
            <a:extLst>
              <a:ext uri="{FF2B5EF4-FFF2-40B4-BE49-F238E27FC236}">
                <a16:creationId xmlns:a16="http://schemas.microsoft.com/office/drawing/2014/main" id="{A02AB74B-8930-E447-3B73-303AD66F9298}"/>
              </a:ext>
            </a:extLst>
          </p:cNvPr>
          <p:cNvPicPr>
            <a:picLocks noChangeAspect="1"/>
          </p:cNvPicPr>
          <p:nvPr/>
        </p:nvPicPr>
        <p:blipFill>
          <a:blip r:embed="rId5"/>
          <a:stretch>
            <a:fillRect/>
          </a:stretch>
        </p:blipFill>
        <p:spPr>
          <a:xfrm>
            <a:off x="4277936" y="2032121"/>
            <a:ext cx="1353360" cy="4380340"/>
          </a:xfrm>
          <a:prstGeom prst="rect">
            <a:avLst/>
          </a:prstGeom>
        </p:spPr>
      </p:pic>
      <p:pic>
        <p:nvPicPr>
          <p:cNvPr id="8" name="Picture 7">
            <a:extLst>
              <a:ext uri="{FF2B5EF4-FFF2-40B4-BE49-F238E27FC236}">
                <a16:creationId xmlns:a16="http://schemas.microsoft.com/office/drawing/2014/main" id="{E765E18D-FC51-48A7-D0E1-915588759F10}"/>
              </a:ext>
            </a:extLst>
          </p:cNvPr>
          <p:cNvPicPr>
            <a:picLocks noChangeAspect="1"/>
          </p:cNvPicPr>
          <p:nvPr/>
        </p:nvPicPr>
        <p:blipFill>
          <a:blip r:embed="rId6"/>
          <a:stretch>
            <a:fillRect/>
          </a:stretch>
        </p:blipFill>
        <p:spPr>
          <a:xfrm>
            <a:off x="5766147" y="2295822"/>
            <a:ext cx="926731" cy="4116639"/>
          </a:xfrm>
          <a:prstGeom prst="rect">
            <a:avLst/>
          </a:prstGeom>
        </p:spPr>
      </p:pic>
      <p:pic>
        <p:nvPicPr>
          <p:cNvPr id="11" name="Picture 10">
            <a:extLst>
              <a:ext uri="{FF2B5EF4-FFF2-40B4-BE49-F238E27FC236}">
                <a16:creationId xmlns:a16="http://schemas.microsoft.com/office/drawing/2014/main" id="{6B9E2991-AD48-B8BA-BE55-8E464FEF5875}"/>
              </a:ext>
            </a:extLst>
          </p:cNvPr>
          <p:cNvPicPr>
            <a:picLocks noChangeAspect="1"/>
          </p:cNvPicPr>
          <p:nvPr/>
        </p:nvPicPr>
        <p:blipFill>
          <a:blip r:embed="rId7"/>
          <a:stretch>
            <a:fillRect/>
          </a:stretch>
        </p:blipFill>
        <p:spPr>
          <a:xfrm>
            <a:off x="8922241" y="2123746"/>
            <a:ext cx="2105301" cy="1670721"/>
          </a:xfrm>
          <a:prstGeom prst="rect">
            <a:avLst/>
          </a:prstGeom>
        </p:spPr>
      </p:pic>
      <p:pic>
        <p:nvPicPr>
          <p:cNvPr id="12" name="Picture 11">
            <a:extLst>
              <a:ext uri="{FF2B5EF4-FFF2-40B4-BE49-F238E27FC236}">
                <a16:creationId xmlns:a16="http://schemas.microsoft.com/office/drawing/2014/main" id="{4463CD34-238C-C47D-C0E2-072BC4186237}"/>
              </a:ext>
            </a:extLst>
          </p:cNvPr>
          <p:cNvPicPr>
            <a:picLocks noChangeAspect="1"/>
          </p:cNvPicPr>
          <p:nvPr/>
        </p:nvPicPr>
        <p:blipFill>
          <a:blip r:embed="rId8"/>
          <a:stretch>
            <a:fillRect/>
          </a:stretch>
        </p:blipFill>
        <p:spPr>
          <a:xfrm>
            <a:off x="9195923" y="4999850"/>
            <a:ext cx="1769721" cy="1154165"/>
          </a:xfrm>
          <a:prstGeom prst="rect">
            <a:avLst/>
          </a:prstGeom>
        </p:spPr>
      </p:pic>
      <p:pic>
        <p:nvPicPr>
          <p:cNvPr id="13" name="Picture 12">
            <a:extLst>
              <a:ext uri="{FF2B5EF4-FFF2-40B4-BE49-F238E27FC236}">
                <a16:creationId xmlns:a16="http://schemas.microsoft.com/office/drawing/2014/main" id="{7A285A46-2E6C-5B6F-E2B4-4CDA43342DE9}"/>
              </a:ext>
            </a:extLst>
          </p:cNvPr>
          <p:cNvPicPr>
            <a:picLocks noChangeAspect="1"/>
          </p:cNvPicPr>
          <p:nvPr/>
        </p:nvPicPr>
        <p:blipFill>
          <a:blip r:embed="rId9"/>
          <a:stretch>
            <a:fillRect/>
          </a:stretch>
        </p:blipFill>
        <p:spPr>
          <a:xfrm>
            <a:off x="9594667" y="3728771"/>
            <a:ext cx="1019226" cy="888038"/>
          </a:xfrm>
          <a:prstGeom prst="rect">
            <a:avLst/>
          </a:prstGeom>
        </p:spPr>
      </p:pic>
      <p:pic>
        <p:nvPicPr>
          <p:cNvPr id="14" name="Picture 13">
            <a:extLst>
              <a:ext uri="{FF2B5EF4-FFF2-40B4-BE49-F238E27FC236}">
                <a16:creationId xmlns:a16="http://schemas.microsoft.com/office/drawing/2014/main" id="{5C78A4A7-C143-1FE8-7D09-1D243BC31312}"/>
              </a:ext>
            </a:extLst>
          </p:cNvPr>
          <p:cNvPicPr>
            <a:picLocks noChangeAspect="1"/>
          </p:cNvPicPr>
          <p:nvPr/>
        </p:nvPicPr>
        <p:blipFill>
          <a:blip r:embed="rId10"/>
          <a:stretch>
            <a:fillRect/>
          </a:stretch>
        </p:blipFill>
        <p:spPr>
          <a:xfrm>
            <a:off x="9161265" y="4752820"/>
            <a:ext cx="1940782" cy="230588"/>
          </a:xfrm>
          <a:prstGeom prst="rect">
            <a:avLst/>
          </a:prstGeom>
        </p:spPr>
      </p:pic>
      <p:pic>
        <p:nvPicPr>
          <p:cNvPr id="15" name="Picture 14">
            <a:extLst>
              <a:ext uri="{FF2B5EF4-FFF2-40B4-BE49-F238E27FC236}">
                <a16:creationId xmlns:a16="http://schemas.microsoft.com/office/drawing/2014/main" id="{1876C4A3-D825-C2FA-ADC6-40DEA405E2C1}"/>
              </a:ext>
            </a:extLst>
          </p:cNvPr>
          <p:cNvPicPr>
            <a:picLocks noChangeAspect="1"/>
          </p:cNvPicPr>
          <p:nvPr/>
        </p:nvPicPr>
        <p:blipFill>
          <a:blip r:embed="rId11"/>
          <a:stretch>
            <a:fillRect/>
          </a:stretch>
        </p:blipFill>
        <p:spPr>
          <a:xfrm>
            <a:off x="8381204" y="3694606"/>
            <a:ext cx="779205" cy="839144"/>
          </a:xfrm>
          <a:prstGeom prst="rect">
            <a:avLst/>
          </a:prstGeom>
        </p:spPr>
      </p:pic>
      <p:pic>
        <p:nvPicPr>
          <p:cNvPr id="16" name="Picture 15">
            <a:extLst>
              <a:ext uri="{FF2B5EF4-FFF2-40B4-BE49-F238E27FC236}">
                <a16:creationId xmlns:a16="http://schemas.microsoft.com/office/drawing/2014/main" id="{2D689AD3-E180-1817-4493-85AE1A13D5EF}"/>
              </a:ext>
            </a:extLst>
          </p:cNvPr>
          <p:cNvPicPr>
            <a:picLocks noChangeAspect="1"/>
          </p:cNvPicPr>
          <p:nvPr/>
        </p:nvPicPr>
        <p:blipFill>
          <a:blip r:embed="rId12"/>
          <a:stretch>
            <a:fillRect/>
          </a:stretch>
        </p:blipFill>
        <p:spPr>
          <a:xfrm>
            <a:off x="6861098" y="3731326"/>
            <a:ext cx="743242" cy="755230"/>
          </a:xfrm>
          <a:prstGeom prst="rect">
            <a:avLst/>
          </a:prstGeom>
        </p:spPr>
      </p:pic>
      <p:sp>
        <p:nvSpPr>
          <p:cNvPr id="3" name="Rectangle 2">
            <a:extLst>
              <a:ext uri="{FF2B5EF4-FFF2-40B4-BE49-F238E27FC236}">
                <a16:creationId xmlns:a16="http://schemas.microsoft.com/office/drawing/2014/main" id="{D53D92F1-17B0-ED4A-3BF0-179B09C9105F}"/>
              </a:ext>
            </a:extLst>
          </p:cNvPr>
          <p:cNvSpPr/>
          <p:nvPr/>
        </p:nvSpPr>
        <p:spPr>
          <a:xfrm>
            <a:off x="1603355" y="2008293"/>
            <a:ext cx="5215472" cy="4380340"/>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6" name="TextBox 5">
            <a:extLst>
              <a:ext uri="{FF2B5EF4-FFF2-40B4-BE49-F238E27FC236}">
                <a16:creationId xmlns:a16="http://schemas.microsoft.com/office/drawing/2014/main" id="{2F289900-1959-7486-E60C-EC928469B90B}"/>
              </a:ext>
            </a:extLst>
          </p:cNvPr>
          <p:cNvSpPr txBox="1"/>
          <p:nvPr/>
        </p:nvSpPr>
        <p:spPr>
          <a:xfrm>
            <a:off x="657786" y="6392630"/>
            <a:ext cx="2270235" cy="369332"/>
          </a:xfrm>
          <a:prstGeom prst="rect">
            <a:avLst/>
          </a:prstGeom>
          <a:noFill/>
        </p:spPr>
        <p:txBody>
          <a:bodyPr wrap="square" rtlCol="0">
            <a:spAutoFit/>
          </a:bodyPr>
          <a:lstStyle/>
          <a:p>
            <a:r>
              <a:rPr lang="en-US" b="1" dirty="0">
                <a:solidFill>
                  <a:srgbClr val="0070C0"/>
                </a:solidFill>
              </a:rPr>
              <a:t>Data Provider</a:t>
            </a:r>
          </a:p>
        </p:txBody>
      </p:sp>
      <p:sp>
        <p:nvSpPr>
          <p:cNvPr id="17" name="TextBox 16">
            <a:extLst>
              <a:ext uri="{FF2B5EF4-FFF2-40B4-BE49-F238E27FC236}">
                <a16:creationId xmlns:a16="http://schemas.microsoft.com/office/drawing/2014/main" id="{CDE8C17C-0F6F-0700-03E8-8241D4346CEF}"/>
              </a:ext>
            </a:extLst>
          </p:cNvPr>
          <p:cNvSpPr txBox="1"/>
          <p:nvPr/>
        </p:nvSpPr>
        <p:spPr>
          <a:xfrm>
            <a:off x="2128346" y="1385766"/>
            <a:ext cx="2270235" cy="584775"/>
          </a:xfrm>
          <a:prstGeom prst="rect">
            <a:avLst/>
          </a:prstGeom>
          <a:solidFill>
            <a:schemeClr val="accent1">
              <a:lumMod val="20000"/>
              <a:lumOff val="80000"/>
            </a:schemeClr>
          </a:solidFill>
        </p:spPr>
        <p:txBody>
          <a:bodyPr wrap="square" rtlCol="0">
            <a:spAutoFit/>
          </a:bodyPr>
          <a:lstStyle/>
          <a:p>
            <a:pPr algn="ctr"/>
            <a:r>
              <a:rPr lang="en-IN" sz="1600" dirty="0"/>
              <a:t>Sensitive data containing location and time</a:t>
            </a:r>
            <a:endParaRPr lang="en-CA" sz="1600" dirty="0"/>
          </a:p>
        </p:txBody>
      </p:sp>
      <p:sp>
        <p:nvSpPr>
          <p:cNvPr id="18" name="Rectangle 17">
            <a:extLst>
              <a:ext uri="{FF2B5EF4-FFF2-40B4-BE49-F238E27FC236}">
                <a16:creationId xmlns:a16="http://schemas.microsoft.com/office/drawing/2014/main" id="{432EB0C3-9FDD-387A-317E-E0D3EAE8CC8A}"/>
              </a:ext>
            </a:extLst>
          </p:cNvPr>
          <p:cNvSpPr/>
          <p:nvPr/>
        </p:nvSpPr>
        <p:spPr>
          <a:xfrm>
            <a:off x="9099198" y="5104907"/>
            <a:ext cx="2002849" cy="11541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EF8B1BC-07F7-1406-9386-365E957D2CBF}"/>
              </a:ext>
            </a:extLst>
          </p:cNvPr>
          <p:cNvSpPr txBox="1"/>
          <p:nvPr/>
        </p:nvSpPr>
        <p:spPr>
          <a:xfrm>
            <a:off x="8770806" y="6308194"/>
            <a:ext cx="2270235" cy="369332"/>
          </a:xfrm>
          <a:prstGeom prst="rect">
            <a:avLst/>
          </a:prstGeom>
          <a:noFill/>
        </p:spPr>
        <p:txBody>
          <a:bodyPr wrap="square" rtlCol="0">
            <a:spAutoFit/>
          </a:bodyPr>
          <a:lstStyle/>
          <a:p>
            <a:r>
              <a:rPr lang="en-US" b="1" dirty="0">
                <a:solidFill>
                  <a:srgbClr val="FF0000"/>
                </a:solidFill>
              </a:rPr>
              <a:t>Data Consumer</a:t>
            </a:r>
          </a:p>
        </p:txBody>
      </p:sp>
      <p:sp>
        <p:nvSpPr>
          <p:cNvPr id="20" name="TextBox 19">
            <a:extLst>
              <a:ext uri="{FF2B5EF4-FFF2-40B4-BE49-F238E27FC236}">
                <a16:creationId xmlns:a16="http://schemas.microsoft.com/office/drawing/2014/main" id="{8035F71A-9892-3D9B-A9A3-E7D0071BC5CD}"/>
              </a:ext>
            </a:extLst>
          </p:cNvPr>
          <p:cNvSpPr txBox="1"/>
          <p:nvPr/>
        </p:nvSpPr>
        <p:spPr>
          <a:xfrm>
            <a:off x="5232592" y="1374338"/>
            <a:ext cx="2270235" cy="584775"/>
          </a:xfrm>
          <a:prstGeom prst="rect">
            <a:avLst/>
          </a:prstGeom>
          <a:solidFill>
            <a:schemeClr val="accent4">
              <a:lumMod val="20000"/>
              <a:lumOff val="80000"/>
            </a:schemeClr>
          </a:solidFill>
        </p:spPr>
        <p:txBody>
          <a:bodyPr wrap="square" rtlCol="0">
            <a:spAutoFit/>
          </a:bodyPr>
          <a:lstStyle/>
          <a:p>
            <a:pPr algn="ctr"/>
            <a:r>
              <a:rPr lang="en-IN" sz="1600" dirty="0"/>
              <a:t>Private training and inference of ML models</a:t>
            </a:r>
            <a:endParaRPr lang="en-CA" sz="1600" dirty="0"/>
          </a:p>
        </p:txBody>
      </p:sp>
      <p:sp>
        <p:nvSpPr>
          <p:cNvPr id="21" name="TextBox 20">
            <a:extLst>
              <a:ext uri="{FF2B5EF4-FFF2-40B4-BE49-F238E27FC236}">
                <a16:creationId xmlns:a16="http://schemas.microsoft.com/office/drawing/2014/main" id="{3F810DC6-FEFF-BA94-74B0-62117E126E37}"/>
              </a:ext>
            </a:extLst>
          </p:cNvPr>
          <p:cNvSpPr txBox="1"/>
          <p:nvPr/>
        </p:nvSpPr>
        <p:spPr>
          <a:xfrm>
            <a:off x="8928537" y="1374339"/>
            <a:ext cx="2270235" cy="584775"/>
          </a:xfrm>
          <a:prstGeom prst="rect">
            <a:avLst/>
          </a:prstGeom>
          <a:solidFill>
            <a:schemeClr val="accent6">
              <a:lumMod val="20000"/>
              <a:lumOff val="80000"/>
            </a:schemeClr>
          </a:solidFill>
        </p:spPr>
        <p:txBody>
          <a:bodyPr wrap="square" rtlCol="0">
            <a:spAutoFit/>
          </a:bodyPr>
          <a:lstStyle/>
          <a:p>
            <a:pPr algn="ctr"/>
            <a:r>
              <a:rPr lang="en-IN" sz="1600" dirty="0"/>
              <a:t>Secure Client queries</a:t>
            </a:r>
          </a:p>
          <a:p>
            <a:pPr algn="ctr"/>
            <a:endParaRPr lang="en-CA" sz="1600" dirty="0"/>
          </a:p>
        </p:txBody>
      </p:sp>
      <p:pic>
        <p:nvPicPr>
          <p:cNvPr id="22" name="Picture 21">
            <a:extLst>
              <a:ext uri="{FF2B5EF4-FFF2-40B4-BE49-F238E27FC236}">
                <a16:creationId xmlns:a16="http://schemas.microsoft.com/office/drawing/2014/main" id="{66034AF7-C607-BAF8-59BC-3B2A1797A2D1}"/>
              </a:ext>
            </a:extLst>
          </p:cNvPr>
          <p:cNvPicPr>
            <a:picLocks noChangeAspect="1"/>
          </p:cNvPicPr>
          <p:nvPr/>
        </p:nvPicPr>
        <p:blipFill>
          <a:blip r:embed="rId13"/>
          <a:stretch>
            <a:fillRect/>
          </a:stretch>
        </p:blipFill>
        <p:spPr>
          <a:xfrm>
            <a:off x="7003806" y="1998843"/>
            <a:ext cx="4953000" cy="3009900"/>
          </a:xfrm>
          <a:prstGeom prst="rect">
            <a:avLst/>
          </a:prstGeom>
        </p:spPr>
      </p:pic>
    </p:spTree>
    <p:extLst>
      <p:ext uri="{BB962C8B-B14F-4D97-AF65-F5344CB8AC3E}">
        <p14:creationId xmlns:p14="http://schemas.microsoft.com/office/powerpoint/2010/main" val="3421803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E119-7DF8-0879-B60B-6CF7D7469E9D}"/>
              </a:ext>
            </a:extLst>
          </p:cNvPr>
          <p:cNvSpPr>
            <a:spLocks noGrp="1"/>
          </p:cNvSpPr>
          <p:nvPr>
            <p:ph type="title"/>
          </p:nvPr>
        </p:nvSpPr>
        <p:spPr/>
        <p:txBody>
          <a:bodyPr/>
          <a:lstStyle/>
          <a:p>
            <a:r>
              <a:rPr lang="en-US" dirty="0"/>
              <a:t>Machine Learning tasks explored</a:t>
            </a:r>
          </a:p>
        </p:txBody>
      </p:sp>
      <p:sp>
        <p:nvSpPr>
          <p:cNvPr id="3" name="Content Placeholder 2">
            <a:extLst>
              <a:ext uri="{FF2B5EF4-FFF2-40B4-BE49-F238E27FC236}">
                <a16:creationId xmlns:a16="http://schemas.microsoft.com/office/drawing/2014/main" id="{22099C4A-36A8-015D-2B90-629EE0129B11}"/>
              </a:ext>
            </a:extLst>
          </p:cNvPr>
          <p:cNvSpPr>
            <a:spLocks noGrp="1"/>
          </p:cNvSpPr>
          <p:nvPr>
            <p:ph idx="1"/>
          </p:nvPr>
        </p:nvSpPr>
        <p:spPr>
          <a:xfrm>
            <a:off x="838200" y="1690688"/>
            <a:ext cx="10774680" cy="4529455"/>
          </a:xfrm>
        </p:spPr>
        <p:txBody>
          <a:bodyPr>
            <a:normAutofit/>
          </a:bodyPr>
          <a:lstStyle/>
          <a:p>
            <a:r>
              <a:rPr lang="en-US" sz="2000" dirty="0"/>
              <a:t>Interpolation: Filling in PM values in locations where no sensors are present at a given time, based on what other sensors in nearby locations are reporting.</a:t>
            </a:r>
          </a:p>
          <a:p>
            <a:pPr lvl="1"/>
            <a:r>
              <a:rPr lang="en-US" sz="2000" dirty="0"/>
              <a:t>Using GCN and GP (already presented as part of MTP-1)</a:t>
            </a:r>
          </a:p>
          <a:p>
            <a:pPr lvl="1"/>
            <a:endParaRPr lang="en-US" sz="2000" dirty="0"/>
          </a:p>
          <a:p>
            <a:r>
              <a:rPr lang="en-US" sz="2000" dirty="0"/>
              <a:t>Forecasting: Predicting PM values at some future time point, based on historical and current values.</a:t>
            </a:r>
          </a:p>
          <a:p>
            <a:pPr marL="0" indent="0">
              <a:buNone/>
            </a:pPr>
            <a:endParaRPr lang="en-US" sz="2000" dirty="0"/>
          </a:p>
        </p:txBody>
      </p:sp>
      <p:pic>
        <p:nvPicPr>
          <p:cNvPr id="4" name="Picture 3">
            <a:extLst>
              <a:ext uri="{FF2B5EF4-FFF2-40B4-BE49-F238E27FC236}">
                <a16:creationId xmlns:a16="http://schemas.microsoft.com/office/drawing/2014/main" id="{B375D0EC-BB37-4C2B-F716-CCA43ECF2FC3}"/>
              </a:ext>
            </a:extLst>
          </p:cNvPr>
          <p:cNvPicPr>
            <a:picLocks noChangeAspect="1"/>
          </p:cNvPicPr>
          <p:nvPr/>
        </p:nvPicPr>
        <p:blipFill>
          <a:blip r:embed="rId3"/>
          <a:stretch>
            <a:fillRect/>
          </a:stretch>
        </p:blipFill>
        <p:spPr>
          <a:xfrm>
            <a:off x="2965396" y="3571306"/>
            <a:ext cx="6520287" cy="3073333"/>
          </a:xfrm>
          <a:prstGeom prst="rect">
            <a:avLst/>
          </a:prstGeom>
        </p:spPr>
      </p:pic>
    </p:spTree>
    <p:extLst>
      <p:ext uri="{BB962C8B-B14F-4D97-AF65-F5344CB8AC3E}">
        <p14:creationId xmlns:p14="http://schemas.microsoft.com/office/powerpoint/2010/main" val="1706387025"/>
      </p:ext>
    </p:extLst>
  </p:cSld>
  <p:clrMapOvr>
    <a:masterClrMapping/>
  </p:clrMapOvr>
  <mc:AlternateContent xmlns:mc="http://schemas.openxmlformats.org/markup-compatibility/2006" xmlns:p14="http://schemas.microsoft.com/office/powerpoint/2010/main">
    <mc:Choice Requires="p14">
      <p:transition spd="slow" p14:dur="2000" advTm="55616"/>
    </mc:Choice>
    <mc:Fallback xmlns="">
      <p:transition spd="slow" advTm="5561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74657-9866-4CBF-64AC-5F08891E53CC}"/>
              </a:ext>
            </a:extLst>
          </p:cNvPr>
          <p:cNvSpPr>
            <a:spLocks noGrp="1"/>
          </p:cNvSpPr>
          <p:nvPr>
            <p:ph type="title"/>
          </p:nvPr>
        </p:nvSpPr>
        <p:spPr/>
        <p:txBody>
          <a:bodyPr/>
          <a:lstStyle/>
          <a:p>
            <a:r>
              <a:rPr lang="en-US" spc="-5" dirty="0"/>
              <a:t>Delhi </a:t>
            </a:r>
            <a:r>
              <a:rPr lang="en-US" spc="-15" dirty="0"/>
              <a:t>Pollution</a:t>
            </a:r>
            <a:r>
              <a:rPr lang="en-US" spc="-65" dirty="0"/>
              <a:t> </a:t>
            </a:r>
            <a:r>
              <a:rPr lang="en-US" spc="-20" dirty="0"/>
              <a:t>Dataset – IIT Delhi</a:t>
            </a:r>
            <a:endParaRPr lang="en-US" dirty="0"/>
          </a:p>
        </p:txBody>
      </p:sp>
      <p:sp>
        <p:nvSpPr>
          <p:cNvPr id="3" name="Content Placeholder 2">
            <a:extLst>
              <a:ext uri="{FF2B5EF4-FFF2-40B4-BE49-F238E27FC236}">
                <a16:creationId xmlns:a16="http://schemas.microsoft.com/office/drawing/2014/main" id="{4B01E005-FF38-C431-AC5B-E91976D1ADD6}"/>
              </a:ext>
            </a:extLst>
          </p:cNvPr>
          <p:cNvSpPr>
            <a:spLocks noGrp="1"/>
          </p:cNvSpPr>
          <p:nvPr>
            <p:ph idx="1"/>
          </p:nvPr>
        </p:nvSpPr>
        <p:spPr>
          <a:xfrm>
            <a:off x="1022366" y="1986262"/>
            <a:ext cx="5531069" cy="4351338"/>
          </a:xfrm>
        </p:spPr>
        <p:txBody>
          <a:bodyPr>
            <a:normAutofit/>
          </a:bodyPr>
          <a:lstStyle/>
          <a:p>
            <a:r>
              <a:rPr lang="en-US" sz="2000" dirty="0"/>
              <a:t>The Particulate Matter (PM) dataset for Delhi-NCR contains PM data recorded over three months from November 2020 to January 2021. </a:t>
            </a:r>
          </a:p>
          <a:p>
            <a:r>
              <a:rPr lang="en-US" sz="2000" dirty="0"/>
              <a:t>Vehicle-mounted IoT sensors were deployed on 13 public buses that travelled across different routes and collected PM readings at intervals of few seconds. </a:t>
            </a:r>
          </a:p>
          <a:p>
            <a:r>
              <a:rPr lang="en-US" sz="2000" dirty="0"/>
              <a:t>The dataset contains more than 12.5 million sensor data points and spans an area of 559 square Kms. The dataset is public at (http://</a:t>
            </a:r>
            <a:r>
              <a:rPr lang="en-US" sz="2000" dirty="0" err="1"/>
              <a:t>www.cse.iitd.ac.in</a:t>
            </a:r>
            <a:r>
              <a:rPr lang="en-US" sz="2000" dirty="0"/>
              <a:t>/</a:t>
            </a:r>
            <a:r>
              <a:rPr lang="en-US" sz="2000" dirty="0" err="1"/>
              <a:t>pollutiondata</a:t>
            </a:r>
            <a:r>
              <a:rPr lang="en-US" sz="2000" dirty="0"/>
              <a:t>/)</a:t>
            </a:r>
          </a:p>
        </p:txBody>
      </p:sp>
      <p:pic>
        <p:nvPicPr>
          <p:cNvPr id="4" name="Picture 3">
            <a:extLst>
              <a:ext uri="{FF2B5EF4-FFF2-40B4-BE49-F238E27FC236}">
                <a16:creationId xmlns:a16="http://schemas.microsoft.com/office/drawing/2014/main" id="{AA18E46F-D7A7-DFD9-27B7-9F86E5A0DE4F}"/>
              </a:ext>
            </a:extLst>
          </p:cNvPr>
          <p:cNvPicPr>
            <a:picLocks noChangeAspect="1"/>
          </p:cNvPicPr>
          <p:nvPr/>
        </p:nvPicPr>
        <p:blipFill>
          <a:blip r:embed="rId3"/>
          <a:stretch>
            <a:fillRect/>
          </a:stretch>
        </p:blipFill>
        <p:spPr>
          <a:xfrm>
            <a:off x="7315450" y="4335463"/>
            <a:ext cx="4318000" cy="1841500"/>
          </a:xfrm>
          <a:prstGeom prst="rect">
            <a:avLst/>
          </a:prstGeom>
        </p:spPr>
      </p:pic>
      <p:sp>
        <p:nvSpPr>
          <p:cNvPr id="5" name="TextBox 4">
            <a:extLst>
              <a:ext uri="{FF2B5EF4-FFF2-40B4-BE49-F238E27FC236}">
                <a16:creationId xmlns:a16="http://schemas.microsoft.com/office/drawing/2014/main" id="{FB04D73A-3F1F-FC61-6E52-EE1BC37416F0}"/>
              </a:ext>
            </a:extLst>
          </p:cNvPr>
          <p:cNvSpPr txBox="1"/>
          <p:nvPr/>
        </p:nvSpPr>
        <p:spPr>
          <a:xfrm>
            <a:off x="7525407" y="6220609"/>
            <a:ext cx="3992674" cy="954107"/>
          </a:xfrm>
          <a:prstGeom prst="rect">
            <a:avLst/>
          </a:prstGeom>
          <a:noFill/>
        </p:spPr>
        <p:txBody>
          <a:bodyPr wrap="square" rtlCol="0">
            <a:spAutoFit/>
          </a:bodyPr>
          <a:lstStyle/>
          <a:p>
            <a:r>
              <a:rPr lang="en-US" sz="1400" dirty="0"/>
              <a:t>Aggregated PM statistics for Delhi Pollution Dataset</a:t>
            </a:r>
          </a:p>
          <a:p>
            <a:br>
              <a:rPr lang="en-US" sz="1400" dirty="0"/>
            </a:br>
            <a:endParaRPr lang="en-US" sz="1400" dirty="0"/>
          </a:p>
          <a:p>
            <a:endParaRPr lang="en-US" sz="1400" dirty="0"/>
          </a:p>
        </p:txBody>
      </p:sp>
      <p:pic>
        <p:nvPicPr>
          <p:cNvPr id="6" name="Picture 5">
            <a:extLst>
              <a:ext uri="{FF2B5EF4-FFF2-40B4-BE49-F238E27FC236}">
                <a16:creationId xmlns:a16="http://schemas.microsoft.com/office/drawing/2014/main" id="{9161DD65-105B-B2AE-A16B-6236AE5A616C}"/>
              </a:ext>
            </a:extLst>
          </p:cNvPr>
          <p:cNvPicPr>
            <a:picLocks noChangeAspect="1"/>
          </p:cNvPicPr>
          <p:nvPr/>
        </p:nvPicPr>
        <p:blipFill>
          <a:blip r:embed="rId4"/>
          <a:stretch>
            <a:fillRect/>
          </a:stretch>
        </p:blipFill>
        <p:spPr>
          <a:xfrm>
            <a:off x="7893300" y="1439863"/>
            <a:ext cx="3162300" cy="2895600"/>
          </a:xfrm>
          <a:prstGeom prst="rect">
            <a:avLst/>
          </a:prstGeom>
        </p:spPr>
      </p:pic>
    </p:spTree>
    <p:extLst>
      <p:ext uri="{BB962C8B-B14F-4D97-AF65-F5344CB8AC3E}">
        <p14:creationId xmlns:p14="http://schemas.microsoft.com/office/powerpoint/2010/main" val="4073819898"/>
      </p:ext>
    </p:extLst>
  </p:cSld>
  <p:clrMapOvr>
    <a:masterClrMapping/>
  </p:clrMapOvr>
  <mc:AlternateContent xmlns:mc="http://schemas.openxmlformats.org/markup-compatibility/2006" xmlns:p14="http://schemas.microsoft.com/office/powerpoint/2010/main">
    <mc:Choice Requires="p14">
      <p:transition spd="slow" p14:dur="2000" advTm="54805"/>
    </mc:Choice>
    <mc:Fallback xmlns="">
      <p:transition spd="slow" advTm="5480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DEDBA-8F83-119E-A103-A6A00FC9B811}"/>
              </a:ext>
            </a:extLst>
          </p:cNvPr>
          <p:cNvSpPr>
            <a:spLocks noGrp="1"/>
          </p:cNvSpPr>
          <p:nvPr>
            <p:ph type="title"/>
          </p:nvPr>
        </p:nvSpPr>
        <p:spPr/>
        <p:txBody>
          <a:bodyPr/>
          <a:lstStyle/>
          <a:p>
            <a:r>
              <a:rPr lang="en-US" dirty="0"/>
              <a:t>Data Preparation</a:t>
            </a:r>
          </a:p>
        </p:txBody>
      </p:sp>
      <p:sp>
        <p:nvSpPr>
          <p:cNvPr id="3" name="Content Placeholder 2">
            <a:extLst>
              <a:ext uri="{FF2B5EF4-FFF2-40B4-BE49-F238E27FC236}">
                <a16:creationId xmlns:a16="http://schemas.microsoft.com/office/drawing/2014/main" id="{E9140B1E-794D-2FA5-D036-3265C61FBEF6}"/>
              </a:ext>
            </a:extLst>
          </p:cNvPr>
          <p:cNvSpPr>
            <a:spLocks noGrp="1"/>
          </p:cNvSpPr>
          <p:nvPr>
            <p:ph idx="1"/>
          </p:nvPr>
        </p:nvSpPr>
        <p:spPr>
          <a:xfrm>
            <a:off x="838200" y="1825624"/>
            <a:ext cx="9940636" cy="4810179"/>
          </a:xfrm>
        </p:spPr>
        <p:txBody>
          <a:bodyPr>
            <a:noAutofit/>
          </a:bodyPr>
          <a:lstStyle/>
          <a:p>
            <a:r>
              <a:rPr lang="en-US" sz="2000" spc="-45" dirty="0">
                <a:cs typeface="Carlito"/>
              </a:rPr>
              <a:t>We </a:t>
            </a:r>
            <a:r>
              <a:rPr lang="en-US" sz="2000" spc="-5" dirty="0">
                <a:cs typeface="Carlito"/>
              </a:rPr>
              <a:t>divide the </a:t>
            </a:r>
            <a:r>
              <a:rPr lang="en-US" sz="2000" spc="-10" dirty="0">
                <a:cs typeface="Carlito"/>
              </a:rPr>
              <a:t>regions </a:t>
            </a:r>
            <a:r>
              <a:rPr lang="en-US" sz="2000" spc="-5" dirty="0">
                <a:cs typeface="Carlito"/>
              </a:rPr>
              <a:t>of the city </a:t>
            </a:r>
            <a:r>
              <a:rPr lang="en-US" sz="2000" spc="-15" dirty="0">
                <a:cs typeface="Carlito"/>
              </a:rPr>
              <a:t>into </a:t>
            </a:r>
            <a:r>
              <a:rPr lang="en-US" sz="2000" spc="-5" dirty="0">
                <a:cs typeface="Carlito"/>
              </a:rPr>
              <a:t>(25*25) small grids of </a:t>
            </a:r>
            <a:r>
              <a:rPr lang="en-US" sz="2000" spc="-15" dirty="0">
                <a:cs typeface="Carlito"/>
              </a:rPr>
              <a:t>sizes </a:t>
            </a:r>
            <a:r>
              <a:rPr lang="en-US" sz="2000" spc="-5" dirty="0">
                <a:cs typeface="Carlito"/>
              </a:rPr>
              <a:t>~0.9 </a:t>
            </a:r>
            <a:r>
              <a:rPr lang="en-US" sz="2000" spc="20" dirty="0">
                <a:cs typeface="Carlito"/>
              </a:rPr>
              <a:t>km</a:t>
            </a:r>
            <a:r>
              <a:rPr lang="en-US" sz="2000" spc="30" baseline="30651" dirty="0">
                <a:cs typeface="Carlito"/>
              </a:rPr>
              <a:t>2</a:t>
            </a:r>
            <a:endParaRPr lang="en-US" sz="2000" spc="20" baseline="30651" dirty="0">
              <a:cs typeface="Carlito"/>
            </a:endParaRPr>
          </a:p>
          <a:p>
            <a:r>
              <a:rPr lang="en-US" sz="2000" dirty="0"/>
              <a:t>Out of these total 625 grid locations, 270 of these are actually populated</a:t>
            </a:r>
          </a:p>
        </p:txBody>
      </p:sp>
      <p:pic>
        <p:nvPicPr>
          <p:cNvPr id="4" name="Picture 3">
            <a:extLst>
              <a:ext uri="{FF2B5EF4-FFF2-40B4-BE49-F238E27FC236}">
                <a16:creationId xmlns:a16="http://schemas.microsoft.com/office/drawing/2014/main" id="{CC789541-4940-2B4A-E240-C656988B0B40}"/>
              </a:ext>
            </a:extLst>
          </p:cNvPr>
          <p:cNvPicPr>
            <a:picLocks noChangeAspect="1"/>
          </p:cNvPicPr>
          <p:nvPr/>
        </p:nvPicPr>
        <p:blipFill>
          <a:blip r:embed="rId3"/>
          <a:stretch>
            <a:fillRect/>
          </a:stretch>
        </p:blipFill>
        <p:spPr>
          <a:xfrm>
            <a:off x="6800221" y="3062839"/>
            <a:ext cx="3861201" cy="3572964"/>
          </a:xfrm>
          <a:prstGeom prst="rect">
            <a:avLst/>
          </a:prstGeom>
        </p:spPr>
      </p:pic>
      <p:pic>
        <p:nvPicPr>
          <p:cNvPr id="6" name="Picture 5">
            <a:extLst>
              <a:ext uri="{FF2B5EF4-FFF2-40B4-BE49-F238E27FC236}">
                <a16:creationId xmlns:a16="http://schemas.microsoft.com/office/drawing/2014/main" id="{225C5A46-F2F2-7639-B47D-D2C22338BBE2}"/>
              </a:ext>
            </a:extLst>
          </p:cNvPr>
          <p:cNvPicPr>
            <a:picLocks noChangeAspect="1"/>
          </p:cNvPicPr>
          <p:nvPr/>
        </p:nvPicPr>
        <p:blipFill>
          <a:blip r:embed="rId4"/>
          <a:stretch>
            <a:fillRect/>
          </a:stretch>
        </p:blipFill>
        <p:spPr>
          <a:xfrm>
            <a:off x="1715879" y="3062839"/>
            <a:ext cx="3675901" cy="3365885"/>
          </a:xfrm>
          <a:prstGeom prst="rect">
            <a:avLst/>
          </a:prstGeom>
        </p:spPr>
      </p:pic>
    </p:spTree>
    <p:extLst>
      <p:ext uri="{BB962C8B-B14F-4D97-AF65-F5344CB8AC3E}">
        <p14:creationId xmlns:p14="http://schemas.microsoft.com/office/powerpoint/2010/main" val="3611996551"/>
      </p:ext>
    </p:extLst>
  </p:cSld>
  <p:clrMapOvr>
    <a:masterClrMapping/>
  </p:clrMapOvr>
  <mc:AlternateContent xmlns:mc="http://schemas.openxmlformats.org/markup-compatibility/2006" xmlns:p14="http://schemas.microsoft.com/office/powerpoint/2010/main">
    <mc:Choice Requires="p14">
      <p:transition spd="slow" p14:dur="2000" advTm="27882"/>
    </mc:Choice>
    <mc:Fallback xmlns="">
      <p:transition spd="slow" advTm="2788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DEDBA-8F83-119E-A103-A6A00FC9B811}"/>
              </a:ext>
            </a:extLst>
          </p:cNvPr>
          <p:cNvSpPr>
            <a:spLocks noGrp="1"/>
          </p:cNvSpPr>
          <p:nvPr>
            <p:ph type="title"/>
          </p:nvPr>
        </p:nvSpPr>
        <p:spPr/>
        <p:txBody>
          <a:bodyPr/>
          <a:lstStyle/>
          <a:p>
            <a:r>
              <a:rPr lang="en-US" dirty="0"/>
              <a:t>Data Preparation Contd..</a:t>
            </a:r>
          </a:p>
        </p:txBody>
      </p:sp>
      <p:sp>
        <p:nvSpPr>
          <p:cNvPr id="3" name="Content Placeholder 2">
            <a:extLst>
              <a:ext uri="{FF2B5EF4-FFF2-40B4-BE49-F238E27FC236}">
                <a16:creationId xmlns:a16="http://schemas.microsoft.com/office/drawing/2014/main" id="{E9140B1E-794D-2FA5-D036-3265C61FBEF6}"/>
              </a:ext>
            </a:extLst>
          </p:cNvPr>
          <p:cNvSpPr>
            <a:spLocks noGrp="1"/>
          </p:cNvSpPr>
          <p:nvPr>
            <p:ph idx="1"/>
          </p:nvPr>
        </p:nvSpPr>
        <p:spPr>
          <a:xfrm>
            <a:off x="838202" y="1797915"/>
            <a:ext cx="4689762" cy="4810179"/>
          </a:xfrm>
        </p:spPr>
        <p:txBody>
          <a:bodyPr>
            <a:noAutofit/>
          </a:bodyPr>
          <a:lstStyle/>
          <a:p>
            <a:r>
              <a:rPr lang="en-US" sz="2000" dirty="0"/>
              <a:t>We discretize the time space into buckets of 3-hr duration. </a:t>
            </a:r>
          </a:p>
          <a:p>
            <a:r>
              <a:rPr lang="en-US" sz="2000" dirty="0"/>
              <a:t>We drop the first two buckets i.e. between 12AM-6AM from our time-series construction as there are only 20% and 1% values respectively.</a:t>
            </a:r>
          </a:p>
          <a:p>
            <a:endParaRPr lang="en-US" sz="2000" dirty="0"/>
          </a:p>
          <a:p>
            <a:r>
              <a:rPr lang="en-US" sz="2000" dirty="0"/>
              <a:t>Finally, each grid location is a vector of size 6 of aggregated PM2.5 values over an interval of 3-hr from 6AM-12 midnight and 0 wherever missing.</a:t>
            </a:r>
          </a:p>
        </p:txBody>
      </p:sp>
      <p:pic>
        <p:nvPicPr>
          <p:cNvPr id="5" name="Picture 4">
            <a:extLst>
              <a:ext uri="{FF2B5EF4-FFF2-40B4-BE49-F238E27FC236}">
                <a16:creationId xmlns:a16="http://schemas.microsoft.com/office/drawing/2014/main" id="{C04C7F7B-9622-ACF0-40E5-FF6FF418E5AD}"/>
              </a:ext>
            </a:extLst>
          </p:cNvPr>
          <p:cNvPicPr>
            <a:picLocks noChangeAspect="1"/>
          </p:cNvPicPr>
          <p:nvPr/>
        </p:nvPicPr>
        <p:blipFill>
          <a:blip r:embed="rId3"/>
          <a:stretch>
            <a:fillRect/>
          </a:stretch>
        </p:blipFill>
        <p:spPr>
          <a:xfrm>
            <a:off x="6096000" y="1553561"/>
            <a:ext cx="4877866" cy="2757054"/>
          </a:xfrm>
          <a:prstGeom prst="rect">
            <a:avLst/>
          </a:prstGeom>
        </p:spPr>
      </p:pic>
      <p:pic>
        <p:nvPicPr>
          <p:cNvPr id="7" name="Picture 6">
            <a:extLst>
              <a:ext uri="{FF2B5EF4-FFF2-40B4-BE49-F238E27FC236}">
                <a16:creationId xmlns:a16="http://schemas.microsoft.com/office/drawing/2014/main" id="{362F1216-4060-B9C0-3AEB-19F97EC6E122}"/>
              </a:ext>
            </a:extLst>
          </p:cNvPr>
          <p:cNvPicPr>
            <a:picLocks noChangeAspect="1"/>
          </p:cNvPicPr>
          <p:nvPr/>
        </p:nvPicPr>
        <p:blipFill>
          <a:blip r:embed="rId4"/>
          <a:stretch>
            <a:fillRect/>
          </a:stretch>
        </p:blipFill>
        <p:spPr>
          <a:xfrm>
            <a:off x="5673348" y="4422775"/>
            <a:ext cx="6159500" cy="2070100"/>
          </a:xfrm>
          <a:prstGeom prst="rect">
            <a:avLst/>
          </a:prstGeom>
        </p:spPr>
      </p:pic>
    </p:spTree>
    <p:extLst>
      <p:ext uri="{BB962C8B-B14F-4D97-AF65-F5344CB8AC3E}">
        <p14:creationId xmlns:p14="http://schemas.microsoft.com/office/powerpoint/2010/main" val="517748680"/>
      </p:ext>
    </p:extLst>
  </p:cSld>
  <p:clrMapOvr>
    <a:masterClrMapping/>
  </p:clrMapOvr>
  <mc:AlternateContent xmlns:mc="http://schemas.openxmlformats.org/markup-compatibility/2006" xmlns:p14="http://schemas.microsoft.com/office/powerpoint/2010/main">
    <mc:Choice Requires="p14">
      <p:transition spd="slow" p14:dur="2000" advTm="50378"/>
    </mc:Choice>
    <mc:Fallback xmlns="">
      <p:transition spd="slow" advTm="5037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C830-3513-0421-9886-E9649C68663A}"/>
              </a:ext>
            </a:extLst>
          </p:cNvPr>
          <p:cNvSpPr>
            <a:spLocks noGrp="1"/>
          </p:cNvSpPr>
          <p:nvPr>
            <p:ph type="title"/>
          </p:nvPr>
        </p:nvSpPr>
        <p:spPr/>
        <p:txBody>
          <a:bodyPr/>
          <a:lstStyle/>
          <a:p>
            <a:r>
              <a:rPr lang="en-US" spc="-10" dirty="0"/>
              <a:t>Identifying </a:t>
            </a:r>
            <a:r>
              <a:rPr lang="en-US" spc="-35" dirty="0"/>
              <a:t>Patterns </a:t>
            </a:r>
            <a:r>
              <a:rPr lang="en-US" spc="-5" dirty="0"/>
              <a:t>in</a:t>
            </a:r>
            <a:r>
              <a:rPr lang="en-US" spc="-15" dirty="0"/>
              <a:t> </a:t>
            </a:r>
            <a:r>
              <a:rPr lang="en-US" spc="-25" dirty="0"/>
              <a:t>Data</a:t>
            </a:r>
            <a:endParaRPr lang="en-US" dirty="0"/>
          </a:p>
        </p:txBody>
      </p:sp>
      <p:sp>
        <p:nvSpPr>
          <p:cNvPr id="3" name="Content Placeholder 2">
            <a:extLst>
              <a:ext uri="{FF2B5EF4-FFF2-40B4-BE49-F238E27FC236}">
                <a16:creationId xmlns:a16="http://schemas.microsoft.com/office/drawing/2014/main" id="{24CB723C-90F2-B2E4-5439-A56B3FE6E733}"/>
              </a:ext>
            </a:extLst>
          </p:cNvPr>
          <p:cNvSpPr>
            <a:spLocks noGrp="1"/>
          </p:cNvSpPr>
          <p:nvPr>
            <p:ph idx="1"/>
          </p:nvPr>
        </p:nvSpPr>
        <p:spPr>
          <a:xfrm>
            <a:off x="838200" y="1825625"/>
            <a:ext cx="4543097" cy="4351338"/>
          </a:xfrm>
        </p:spPr>
        <p:txBody>
          <a:bodyPr>
            <a:normAutofit/>
          </a:bodyPr>
          <a:lstStyle/>
          <a:p>
            <a:pPr marL="0" indent="0">
              <a:buNone/>
            </a:pPr>
            <a:r>
              <a:rPr lang="en-US" sz="2000" b="1" dirty="0"/>
              <a:t>Spatial Patterns</a:t>
            </a:r>
          </a:p>
          <a:p>
            <a:pPr marL="0" indent="0">
              <a:buNone/>
            </a:pPr>
            <a:endParaRPr lang="en-US" sz="2000" b="1" dirty="0"/>
          </a:p>
          <a:p>
            <a:r>
              <a:rPr lang="en-US" sz="2000" dirty="0"/>
              <a:t>Lighter colored points indicate lesser pollution levels while darker colored points indicate more pollution levels. </a:t>
            </a:r>
          </a:p>
          <a:p>
            <a:r>
              <a:rPr lang="en-US" sz="2000" dirty="0"/>
              <a:t>Nearby locations are similar in color. </a:t>
            </a:r>
          </a:p>
          <a:p>
            <a:r>
              <a:rPr lang="en-US" sz="2000" dirty="0"/>
              <a:t>Acquiring these complex spatial dependence is a key challenge in air pollution prediction.</a:t>
            </a:r>
          </a:p>
          <a:p>
            <a:endParaRPr lang="en-US" sz="2000" dirty="0"/>
          </a:p>
        </p:txBody>
      </p:sp>
      <p:pic>
        <p:nvPicPr>
          <p:cNvPr id="4" name="Picture 3">
            <a:extLst>
              <a:ext uri="{FF2B5EF4-FFF2-40B4-BE49-F238E27FC236}">
                <a16:creationId xmlns:a16="http://schemas.microsoft.com/office/drawing/2014/main" id="{4C3BB43B-E38C-87DE-3308-9687BF9FDD66}"/>
              </a:ext>
            </a:extLst>
          </p:cNvPr>
          <p:cNvPicPr>
            <a:picLocks noChangeAspect="1"/>
          </p:cNvPicPr>
          <p:nvPr/>
        </p:nvPicPr>
        <p:blipFill>
          <a:blip r:embed="rId3"/>
          <a:stretch>
            <a:fillRect/>
          </a:stretch>
        </p:blipFill>
        <p:spPr>
          <a:xfrm>
            <a:off x="5628387" y="1979010"/>
            <a:ext cx="6057405" cy="3812189"/>
          </a:xfrm>
          <a:prstGeom prst="rect">
            <a:avLst/>
          </a:prstGeom>
        </p:spPr>
      </p:pic>
    </p:spTree>
    <p:extLst>
      <p:ext uri="{BB962C8B-B14F-4D97-AF65-F5344CB8AC3E}">
        <p14:creationId xmlns:p14="http://schemas.microsoft.com/office/powerpoint/2010/main" val="1310261486"/>
      </p:ext>
    </p:extLst>
  </p:cSld>
  <p:clrMapOvr>
    <a:masterClrMapping/>
  </p:clrMapOvr>
  <mc:AlternateContent xmlns:mc="http://schemas.openxmlformats.org/markup-compatibility/2006" xmlns:p14="http://schemas.microsoft.com/office/powerpoint/2010/main">
    <mc:Choice Requires="p14">
      <p:transition spd="slow" p14:dur="2000" advTm="50538"/>
    </mc:Choice>
    <mc:Fallback xmlns="">
      <p:transition spd="slow" advTm="5053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65DA8-0C4A-892A-BC16-120E6CF8936F}"/>
              </a:ext>
            </a:extLst>
          </p:cNvPr>
          <p:cNvSpPr>
            <a:spLocks noGrp="1"/>
          </p:cNvSpPr>
          <p:nvPr>
            <p:ph type="title"/>
          </p:nvPr>
        </p:nvSpPr>
        <p:spPr/>
        <p:txBody>
          <a:bodyPr/>
          <a:lstStyle/>
          <a:p>
            <a:r>
              <a:rPr lang="en-US" spc="-10" dirty="0"/>
              <a:t>Identifying </a:t>
            </a:r>
            <a:r>
              <a:rPr lang="en-US" spc="-35" dirty="0"/>
              <a:t>Patterns </a:t>
            </a:r>
            <a:r>
              <a:rPr lang="en-US" spc="-5" dirty="0"/>
              <a:t>in</a:t>
            </a:r>
            <a:r>
              <a:rPr lang="en-US" spc="-15" dirty="0"/>
              <a:t> </a:t>
            </a:r>
            <a:r>
              <a:rPr lang="en-US" spc="-25" dirty="0"/>
              <a:t>Data</a:t>
            </a:r>
            <a:endParaRPr lang="en-US" dirty="0"/>
          </a:p>
        </p:txBody>
      </p:sp>
      <p:sp>
        <p:nvSpPr>
          <p:cNvPr id="3" name="Content Placeholder 2">
            <a:extLst>
              <a:ext uri="{FF2B5EF4-FFF2-40B4-BE49-F238E27FC236}">
                <a16:creationId xmlns:a16="http://schemas.microsoft.com/office/drawing/2014/main" id="{5744A0C7-3B16-8448-8C8B-254FDA238EC0}"/>
              </a:ext>
            </a:extLst>
          </p:cNvPr>
          <p:cNvSpPr>
            <a:spLocks noGrp="1"/>
          </p:cNvSpPr>
          <p:nvPr>
            <p:ph idx="1"/>
          </p:nvPr>
        </p:nvSpPr>
        <p:spPr>
          <a:xfrm>
            <a:off x="838201" y="1825624"/>
            <a:ext cx="6172199" cy="4438541"/>
          </a:xfrm>
        </p:spPr>
        <p:txBody>
          <a:bodyPr>
            <a:noAutofit/>
          </a:bodyPr>
          <a:lstStyle/>
          <a:p>
            <a:pPr marL="0" indent="0">
              <a:buNone/>
            </a:pPr>
            <a:r>
              <a:rPr lang="en-US" sz="2000" b="1" dirty="0"/>
              <a:t>Temporal Patterns</a:t>
            </a:r>
          </a:p>
          <a:p>
            <a:pPr marL="0" indent="0">
              <a:buNone/>
            </a:pPr>
            <a:endParaRPr lang="en-US" sz="2000" b="1" dirty="0"/>
          </a:p>
          <a:p>
            <a:r>
              <a:rPr lang="en-US" sz="2000" dirty="0"/>
              <a:t>Higher PM values at night, and the lowest around 3</a:t>
            </a:r>
            <a:br>
              <a:rPr lang="en-US" sz="2000" dirty="0"/>
            </a:br>
            <a:r>
              <a:rPr lang="en-US" sz="2000" dirty="0"/>
              <a:t>pm everyday. </a:t>
            </a:r>
          </a:p>
        </p:txBody>
      </p:sp>
      <p:pic>
        <p:nvPicPr>
          <p:cNvPr id="4" name="Picture 3">
            <a:extLst>
              <a:ext uri="{FF2B5EF4-FFF2-40B4-BE49-F238E27FC236}">
                <a16:creationId xmlns:a16="http://schemas.microsoft.com/office/drawing/2014/main" id="{95BA807A-BE72-3454-2B42-62589A813962}"/>
              </a:ext>
            </a:extLst>
          </p:cNvPr>
          <p:cNvPicPr>
            <a:picLocks noChangeAspect="1"/>
          </p:cNvPicPr>
          <p:nvPr/>
        </p:nvPicPr>
        <p:blipFill>
          <a:blip r:embed="rId3"/>
          <a:stretch>
            <a:fillRect/>
          </a:stretch>
        </p:blipFill>
        <p:spPr>
          <a:xfrm>
            <a:off x="7579268" y="850361"/>
            <a:ext cx="4070130" cy="2843805"/>
          </a:xfrm>
          <a:prstGeom prst="rect">
            <a:avLst/>
          </a:prstGeom>
        </p:spPr>
      </p:pic>
    </p:spTree>
    <p:extLst>
      <p:ext uri="{BB962C8B-B14F-4D97-AF65-F5344CB8AC3E}">
        <p14:creationId xmlns:p14="http://schemas.microsoft.com/office/powerpoint/2010/main" val="79150441"/>
      </p:ext>
    </p:extLst>
  </p:cSld>
  <p:clrMapOvr>
    <a:masterClrMapping/>
  </p:clrMapOvr>
  <mc:AlternateContent xmlns:mc="http://schemas.openxmlformats.org/markup-compatibility/2006" xmlns:p14="http://schemas.microsoft.com/office/powerpoint/2010/main">
    <mc:Choice Requires="p14">
      <p:transition spd="slow" p14:dur="2000" advTm="28426"/>
    </mc:Choice>
    <mc:Fallback xmlns="">
      <p:transition spd="slow" advTm="2842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65DA8-0C4A-892A-BC16-120E6CF8936F}"/>
              </a:ext>
            </a:extLst>
          </p:cNvPr>
          <p:cNvSpPr>
            <a:spLocks noGrp="1"/>
          </p:cNvSpPr>
          <p:nvPr>
            <p:ph type="title"/>
          </p:nvPr>
        </p:nvSpPr>
        <p:spPr/>
        <p:txBody>
          <a:bodyPr/>
          <a:lstStyle/>
          <a:p>
            <a:r>
              <a:rPr lang="en-US" spc="-10" dirty="0"/>
              <a:t>Identifying </a:t>
            </a:r>
            <a:r>
              <a:rPr lang="en-US" spc="-35" dirty="0"/>
              <a:t>Patterns </a:t>
            </a:r>
            <a:r>
              <a:rPr lang="en-US" spc="-5" dirty="0"/>
              <a:t>in</a:t>
            </a:r>
            <a:r>
              <a:rPr lang="en-US" spc="-15" dirty="0"/>
              <a:t> </a:t>
            </a:r>
            <a:r>
              <a:rPr lang="en-US" spc="-25" dirty="0"/>
              <a:t>Data</a:t>
            </a:r>
            <a:endParaRPr lang="en-US" dirty="0"/>
          </a:p>
        </p:txBody>
      </p:sp>
      <p:sp>
        <p:nvSpPr>
          <p:cNvPr id="3" name="Content Placeholder 2">
            <a:extLst>
              <a:ext uri="{FF2B5EF4-FFF2-40B4-BE49-F238E27FC236}">
                <a16:creationId xmlns:a16="http://schemas.microsoft.com/office/drawing/2014/main" id="{5744A0C7-3B16-8448-8C8B-254FDA238EC0}"/>
              </a:ext>
            </a:extLst>
          </p:cNvPr>
          <p:cNvSpPr>
            <a:spLocks noGrp="1"/>
          </p:cNvSpPr>
          <p:nvPr>
            <p:ph idx="1"/>
          </p:nvPr>
        </p:nvSpPr>
        <p:spPr>
          <a:xfrm>
            <a:off x="838201" y="1825624"/>
            <a:ext cx="6172199" cy="4438541"/>
          </a:xfrm>
        </p:spPr>
        <p:txBody>
          <a:bodyPr>
            <a:noAutofit/>
          </a:bodyPr>
          <a:lstStyle/>
          <a:p>
            <a:pPr marL="0" indent="0">
              <a:buNone/>
            </a:pPr>
            <a:r>
              <a:rPr lang="en-US" sz="2000" b="1" dirty="0"/>
              <a:t>Temporal Patterns</a:t>
            </a:r>
          </a:p>
          <a:p>
            <a:pPr marL="0" indent="0">
              <a:buNone/>
            </a:pPr>
            <a:endParaRPr lang="en-US" sz="2000" b="1" dirty="0"/>
          </a:p>
          <a:p>
            <a:r>
              <a:rPr lang="en-US" sz="2000" dirty="0">
                <a:solidFill>
                  <a:schemeClr val="bg1">
                    <a:lumMod val="65000"/>
                  </a:schemeClr>
                </a:solidFill>
              </a:rPr>
              <a:t>Higher PM values at night, and the lowest around 3</a:t>
            </a:r>
            <a:br>
              <a:rPr lang="en-US" sz="2000" dirty="0">
                <a:solidFill>
                  <a:schemeClr val="bg1">
                    <a:lumMod val="65000"/>
                  </a:schemeClr>
                </a:solidFill>
              </a:rPr>
            </a:br>
            <a:r>
              <a:rPr lang="en-US" sz="2000" dirty="0">
                <a:solidFill>
                  <a:schemeClr val="bg1">
                    <a:lumMod val="65000"/>
                  </a:schemeClr>
                </a:solidFill>
              </a:rPr>
              <a:t>pm everyday. </a:t>
            </a:r>
          </a:p>
          <a:p>
            <a:r>
              <a:rPr lang="en-US" sz="2000" dirty="0"/>
              <a:t>As we can see from these Figure 2, there is no defined long-term temporal pattern in the Delhi Pollution Dataset.</a:t>
            </a:r>
          </a:p>
          <a:p>
            <a:r>
              <a:rPr lang="en-US" sz="2000" dirty="0"/>
              <a:t>Forecasting PM values later in future, seems non-trivial, using PM data itself. </a:t>
            </a:r>
          </a:p>
          <a:p>
            <a:r>
              <a:rPr lang="en-US" sz="2000" dirty="0"/>
              <a:t>In this project, we focus on short term forecasting for the next 3-hrs windows</a:t>
            </a:r>
          </a:p>
        </p:txBody>
      </p:sp>
      <p:pic>
        <p:nvPicPr>
          <p:cNvPr id="4" name="Picture 3">
            <a:extLst>
              <a:ext uri="{FF2B5EF4-FFF2-40B4-BE49-F238E27FC236}">
                <a16:creationId xmlns:a16="http://schemas.microsoft.com/office/drawing/2014/main" id="{95BA807A-BE72-3454-2B42-62589A813962}"/>
              </a:ext>
            </a:extLst>
          </p:cNvPr>
          <p:cNvPicPr>
            <a:picLocks noChangeAspect="1"/>
          </p:cNvPicPr>
          <p:nvPr/>
        </p:nvPicPr>
        <p:blipFill>
          <a:blip r:embed="rId3"/>
          <a:stretch>
            <a:fillRect/>
          </a:stretch>
        </p:blipFill>
        <p:spPr>
          <a:xfrm>
            <a:off x="7579268" y="850361"/>
            <a:ext cx="4070130" cy="2843805"/>
          </a:xfrm>
          <a:prstGeom prst="rect">
            <a:avLst/>
          </a:prstGeom>
        </p:spPr>
      </p:pic>
      <p:pic>
        <p:nvPicPr>
          <p:cNvPr id="5" name="Picture 4">
            <a:extLst>
              <a:ext uri="{FF2B5EF4-FFF2-40B4-BE49-F238E27FC236}">
                <a16:creationId xmlns:a16="http://schemas.microsoft.com/office/drawing/2014/main" id="{8F2FE9E9-531B-1085-5790-97B129B62BEB}"/>
              </a:ext>
            </a:extLst>
          </p:cNvPr>
          <p:cNvPicPr>
            <a:picLocks noChangeAspect="1"/>
          </p:cNvPicPr>
          <p:nvPr/>
        </p:nvPicPr>
        <p:blipFill>
          <a:blip r:embed="rId4"/>
          <a:stretch>
            <a:fillRect/>
          </a:stretch>
        </p:blipFill>
        <p:spPr>
          <a:xfrm>
            <a:off x="7283669" y="3872709"/>
            <a:ext cx="4596895" cy="2526392"/>
          </a:xfrm>
          <a:prstGeom prst="rect">
            <a:avLst/>
          </a:prstGeom>
        </p:spPr>
      </p:pic>
    </p:spTree>
    <p:extLst>
      <p:ext uri="{BB962C8B-B14F-4D97-AF65-F5344CB8AC3E}">
        <p14:creationId xmlns:p14="http://schemas.microsoft.com/office/powerpoint/2010/main" val="3647684670"/>
      </p:ext>
    </p:extLst>
  </p:cSld>
  <p:clrMapOvr>
    <a:masterClrMapping/>
  </p:clrMapOvr>
  <mc:AlternateContent xmlns:mc="http://schemas.openxmlformats.org/markup-compatibility/2006" xmlns:p14="http://schemas.microsoft.com/office/powerpoint/2010/main">
    <mc:Choice Requires="p14">
      <p:transition spd="slow" p14:dur="2000" advTm="27413"/>
    </mc:Choice>
    <mc:Fallback xmlns="">
      <p:transition spd="slow" advTm="2741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A38ED-2EC1-C55D-CEEE-ED90B51C6BB3}"/>
              </a:ext>
            </a:extLst>
          </p:cNvPr>
          <p:cNvSpPr>
            <a:spLocks noGrp="1"/>
          </p:cNvSpPr>
          <p:nvPr>
            <p:ph type="title"/>
          </p:nvPr>
        </p:nvSpPr>
        <p:spPr/>
        <p:txBody>
          <a:bodyPr/>
          <a:lstStyle/>
          <a:p>
            <a:r>
              <a:rPr lang="en-US" dirty="0"/>
              <a:t>Our Model GCN-LSTM for forecasting</a:t>
            </a:r>
          </a:p>
        </p:txBody>
      </p:sp>
      <p:sp>
        <p:nvSpPr>
          <p:cNvPr id="3" name="Content Placeholder 2">
            <a:extLst>
              <a:ext uri="{FF2B5EF4-FFF2-40B4-BE49-F238E27FC236}">
                <a16:creationId xmlns:a16="http://schemas.microsoft.com/office/drawing/2014/main" id="{16E6AAFE-14A2-5DAF-80C2-70C495A4ACB6}"/>
              </a:ext>
            </a:extLst>
          </p:cNvPr>
          <p:cNvSpPr>
            <a:spLocks noGrp="1"/>
          </p:cNvSpPr>
          <p:nvPr>
            <p:ph idx="1"/>
          </p:nvPr>
        </p:nvSpPr>
        <p:spPr>
          <a:xfrm>
            <a:off x="838200" y="1825624"/>
            <a:ext cx="5784195" cy="4406363"/>
          </a:xfrm>
        </p:spPr>
        <p:txBody>
          <a:bodyPr>
            <a:normAutofit/>
          </a:bodyPr>
          <a:lstStyle/>
          <a:p>
            <a:r>
              <a:rPr lang="en-US" sz="2000" dirty="0"/>
              <a:t>The GCN-LSTM model integrates the graph convolutional network and Long Short Term</a:t>
            </a:r>
            <a:br>
              <a:rPr lang="en-US" sz="2000" dirty="0"/>
            </a:br>
            <a:r>
              <a:rPr lang="en-US" sz="2000" dirty="0"/>
              <a:t>Memory (LSTM) units. </a:t>
            </a:r>
          </a:p>
          <a:p>
            <a:r>
              <a:rPr lang="en-US" sz="2000" dirty="0"/>
              <a:t>The GCN is used to capture the topological structure of the sensors for modeling spatial dependence. </a:t>
            </a:r>
          </a:p>
          <a:p>
            <a:r>
              <a:rPr lang="en-US" sz="2000" dirty="0"/>
              <a:t>The LSTM unit is used to capture the dynamic change of pollution data for modelling temporal dependence. </a:t>
            </a:r>
          </a:p>
          <a:p>
            <a:r>
              <a:rPr lang="en-US" sz="2000" dirty="0"/>
              <a:t>The dropout layers and a dense layer at the end improve the model performance and</a:t>
            </a:r>
            <a:br>
              <a:rPr lang="en-US" sz="2000" dirty="0"/>
            </a:br>
            <a:r>
              <a:rPr lang="en-US" sz="2000" dirty="0"/>
              <a:t>manages over-fitting.</a:t>
            </a:r>
          </a:p>
        </p:txBody>
      </p:sp>
      <p:pic>
        <p:nvPicPr>
          <p:cNvPr id="4" name="Picture 3">
            <a:extLst>
              <a:ext uri="{FF2B5EF4-FFF2-40B4-BE49-F238E27FC236}">
                <a16:creationId xmlns:a16="http://schemas.microsoft.com/office/drawing/2014/main" id="{FD230909-8663-2597-B9EB-21D573305FCA}"/>
              </a:ext>
            </a:extLst>
          </p:cNvPr>
          <p:cNvPicPr>
            <a:picLocks noChangeAspect="1"/>
          </p:cNvPicPr>
          <p:nvPr/>
        </p:nvPicPr>
        <p:blipFill>
          <a:blip r:embed="rId3"/>
          <a:stretch>
            <a:fillRect/>
          </a:stretch>
        </p:blipFill>
        <p:spPr>
          <a:xfrm>
            <a:off x="6428431" y="2333958"/>
            <a:ext cx="5338028" cy="2828245"/>
          </a:xfrm>
          <a:prstGeom prst="rect">
            <a:avLst/>
          </a:prstGeom>
        </p:spPr>
      </p:pic>
    </p:spTree>
    <p:extLst>
      <p:ext uri="{BB962C8B-B14F-4D97-AF65-F5344CB8AC3E}">
        <p14:creationId xmlns:p14="http://schemas.microsoft.com/office/powerpoint/2010/main" val="2136263272"/>
      </p:ext>
    </p:extLst>
  </p:cSld>
  <p:clrMapOvr>
    <a:masterClrMapping/>
  </p:clrMapOvr>
  <mc:AlternateContent xmlns:mc="http://schemas.openxmlformats.org/markup-compatibility/2006" xmlns:p14="http://schemas.microsoft.com/office/powerpoint/2010/main">
    <mc:Choice Requires="p14">
      <p:transition spd="slow" p14:dur="2000" advTm="45653"/>
    </mc:Choice>
    <mc:Fallback xmlns="">
      <p:transition spd="slow" advTm="4565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E37B-1894-3C55-C3CF-1C27317225D4}"/>
              </a:ext>
            </a:extLst>
          </p:cNvPr>
          <p:cNvSpPr>
            <a:spLocks noGrp="1"/>
          </p:cNvSpPr>
          <p:nvPr>
            <p:ph type="title"/>
          </p:nvPr>
        </p:nvSpPr>
        <p:spPr/>
        <p:txBody>
          <a:bodyPr/>
          <a:lstStyle/>
          <a:p>
            <a:r>
              <a:rPr lang="en-US" spc="-15" dirty="0"/>
              <a:t>Pollution </a:t>
            </a:r>
            <a:r>
              <a:rPr lang="en-US" spc="-5" dirty="0"/>
              <a:t>In</a:t>
            </a:r>
            <a:r>
              <a:rPr lang="en-US" spc="-10" dirty="0"/>
              <a:t> </a:t>
            </a:r>
            <a:r>
              <a:rPr lang="en-US" spc="-5" dirty="0"/>
              <a:t>Delhi-NCR</a:t>
            </a:r>
            <a:endParaRPr lang="en-US" dirty="0"/>
          </a:p>
        </p:txBody>
      </p:sp>
      <p:sp>
        <p:nvSpPr>
          <p:cNvPr id="5" name="object 8">
            <a:extLst>
              <a:ext uri="{FF2B5EF4-FFF2-40B4-BE49-F238E27FC236}">
                <a16:creationId xmlns:a16="http://schemas.microsoft.com/office/drawing/2014/main" id="{A6DA7857-7F88-C8A2-5DE3-48CB4A0C8D69}"/>
              </a:ext>
            </a:extLst>
          </p:cNvPr>
          <p:cNvSpPr txBox="1"/>
          <p:nvPr/>
        </p:nvSpPr>
        <p:spPr>
          <a:xfrm>
            <a:off x="1183676" y="2626681"/>
            <a:ext cx="3710940" cy="2330125"/>
          </a:xfrm>
          <a:prstGeom prst="rect">
            <a:avLst/>
          </a:prstGeom>
        </p:spPr>
        <p:txBody>
          <a:bodyPr vert="horz" wrap="square" lIns="0" tIns="46990" rIns="0" bIns="0" rtlCol="0">
            <a:spAutoFit/>
          </a:bodyPr>
          <a:lstStyle/>
          <a:p>
            <a:pPr marL="202565" marR="182245" indent="-190500">
              <a:lnSpc>
                <a:spcPts val="2160"/>
              </a:lnSpc>
              <a:spcBef>
                <a:spcPts val="370"/>
              </a:spcBef>
              <a:buFont typeface="Arial"/>
              <a:buChar char="•"/>
              <a:tabLst>
                <a:tab pos="203200" algn="l"/>
              </a:tabLst>
            </a:pPr>
            <a:r>
              <a:rPr sz="2000" spc="-5" dirty="0">
                <a:cs typeface="Carlito"/>
              </a:rPr>
              <a:t>Delhi </a:t>
            </a:r>
            <a:r>
              <a:rPr sz="2000" spc="-10" dirty="0">
                <a:cs typeface="Carlito"/>
              </a:rPr>
              <a:t>was </a:t>
            </a:r>
            <a:r>
              <a:rPr sz="2000" spc="-15" dirty="0">
                <a:cs typeface="Carlito"/>
              </a:rPr>
              <a:t>voted </a:t>
            </a:r>
            <a:r>
              <a:rPr sz="2000" dirty="0">
                <a:cs typeface="Carlito"/>
              </a:rPr>
              <a:t>as </a:t>
            </a:r>
            <a:r>
              <a:rPr sz="2000" spc="-5" dirty="0">
                <a:cs typeface="Carlito"/>
              </a:rPr>
              <a:t>the </a:t>
            </a:r>
            <a:r>
              <a:rPr sz="2000" spc="-10" dirty="0">
                <a:cs typeface="Carlito"/>
              </a:rPr>
              <a:t>most  polluted capital </a:t>
            </a:r>
            <a:r>
              <a:rPr sz="2000" spc="-5" dirty="0">
                <a:cs typeface="Carlito"/>
              </a:rPr>
              <a:t>city in the </a:t>
            </a:r>
            <a:r>
              <a:rPr sz="2000" spc="-10" dirty="0">
                <a:cs typeface="Carlito"/>
              </a:rPr>
              <a:t>world  </a:t>
            </a:r>
            <a:r>
              <a:rPr sz="2000" spc="-20" dirty="0">
                <a:cs typeface="Carlito"/>
              </a:rPr>
              <a:t>for </a:t>
            </a:r>
            <a:r>
              <a:rPr sz="2000" spc="-5" dirty="0">
                <a:cs typeface="Carlito"/>
              </a:rPr>
              <a:t>the </a:t>
            </a:r>
            <a:r>
              <a:rPr sz="2000" spc="-10" dirty="0">
                <a:cs typeface="Carlito"/>
              </a:rPr>
              <a:t>last</a:t>
            </a:r>
            <a:r>
              <a:rPr sz="2000" dirty="0">
                <a:cs typeface="Carlito"/>
              </a:rPr>
              <a:t> </a:t>
            </a:r>
            <a:r>
              <a:rPr sz="2000" spc="-5" dirty="0">
                <a:cs typeface="Carlito"/>
              </a:rPr>
              <a:t>decade.</a:t>
            </a:r>
            <a:endParaRPr sz="2000" dirty="0">
              <a:cs typeface="Carlito"/>
            </a:endParaRPr>
          </a:p>
          <a:p>
            <a:pPr>
              <a:lnSpc>
                <a:spcPct val="100000"/>
              </a:lnSpc>
              <a:spcBef>
                <a:spcPts val="25"/>
              </a:spcBef>
              <a:buFont typeface="Arial"/>
              <a:buChar char="•"/>
            </a:pPr>
            <a:endParaRPr sz="2000" dirty="0">
              <a:cs typeface="Carlito"/>
            </a:endParaRPr>
          </a:p>
          <a:p>
            <a:pPr marL="202565" marR="5080" indent="-190500">
              <a:lnSpc>
                <a:spcPts val="2160"/>
              </a:lnSpc>
              <a:buFont typeface="Arial"/>
              <a:buChar char="•"/>
              <a:tabLst>
                <a:tab pos="203200" algn="l"/>
              </a:tabLst>
            </a:pPr>
            <a:r>
              <a:rPr sz="2000" spc="-10" dirty="0">
                <a:cs typeface="Carlito"/>
              </a:rPr>
              <a:t>Pollution levels </a:t>
            </a:r>
            <a:r>
              <a:rPr sz="2000" spc="-5" dirty="0">
                <a:cs typeface="Carlito"/>
              </a:rPr>
              <a:t>in Delhi </a:t>
            </a:r>
            <a:r>
              <a:rPr sz="2000" spc="-15" dirty="0">
                <a:cs typeface="Carlito"/>
              </a:rPr>
              <a:t>have  </a:t>
            </a:r>
            <a:r>
              <a:rPr sz="2000" spc="-20" dirty="0">
                <a:cs typeface="Carlito"/>
              </a:rPr>
              <a:t>skyrocketed </a:t>
            </a:r>
            <a:r>
              <a:rPr lang="en-US" sz="2000" spc="-20" dirty="0">
                <a:cs typeface="Carlito"/>
              </a:rPr>
              <a:t>i</a:t>
            </a:r>
            <a:r>
              <a:rPr sz="2000" spc="-5" dirty="0">
                <a:cs typeface="Carlito"/>
              </a:rPr>
              <a:t>n </a:t>
            </a:r>
            <a:r>
              <a:rPr sz="2000" spc="-10" dirty="0">
                <a:cs typeface="Carlito"/>
              </a:rPr>
              <a:t>winter months </a:t>
            </a:r>
            <a:r>
              <a:rPr sz="2000" spc="-15" dirty="0">
                <a:cs typeface="Carlito"/>
              </a:rPr>
              <a:t>(Nov-Jan)  </a:t>
            </a:r>
            <a:r>
              <a:rPr sz="2000" spc="-10" dirty="0">
                <a:cs typeface="Carlito"/>
              </a:rPr>
              <a:t>increased </a:t>
            </a:r>
            <a:r>
              <a:rPr sz="2000" spc="-5" dirty="0">
                <a:cs typeface="Carlito"/>
              </a:rPr>
              <a:t>by 125% </a:t>
            </a:r>
            <a:r>
              <a:rPr sz="2000" spc="-10" dirty="0">
                <a:cs typeface="Carlito"/>
              </a:rPr>
              <a:t>over </a:t>
            </a:r>
            <a:r>
              <a:rPr sz="2000" spc="-5" dirty="0">
                <a:cs typeface="Carlito"/>
              </a:rPr>
              <a:t>the </a:t>
            </a:r>
            <a:r>
              <a:rPr sz="2000" spc="-10" dirty="0">
                <a:cs typeface="Carlito"/>
              </a:rPr>
              <a:t>last  </a:t>
            </a:r>
            <a:r>
              <a:rPr sz="2000" spc="-5" dirty="0">
                <a:cs typeface="Carlito"/>
              </a:rPr>
              <a:t>decade.</a:t>
            </a:r>
            <a:endParaRPr sz="2000" dirty="0">
              <a:cs typeface="Carlito"/>
            </a:endParaRPr>
          </a:p>
        </p:txBody>
      </p:sp>
      <p:sp>
        <p:nvSpPr>
          <p:cNvPr id="6" name="object 9">
            <a:extLst>
              <a:ext uri="{FF2B5EF4-FFF2-40B4-BE49-F238E27FC236}">
                <a16:creationId xmlns:a16="http://schemas.microsoft.com/office/drawing/2014/main" id="{BCAD7826-0B42-CD7F-C88D-4ED5B7CEBB1C}"/>
              </a:ext>
            </a:extLst>
          </p:cNvPr>
          <p:cNvSpPr/>
          <p:nvPr/>
        </p:nvSpPr>
        <p:spPr>
          <a:xfrm>
            <a:off x="5647531" y="2214633"/>
            <a:ext cx="5517238" cy="367816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76708294"/>
      </p:ext>
    </p:extLst>
  </p:cSld>
  <p:clrMapOvr>
    <a:masterClrMapping/>
  </p:clrMapOvr>
  <mc:AlternateContent xmlns:mc="http://schemas.openxmlformats.org/markup-compatibility/2006" xmlns:p14="http://schemas.microsoft.com/office/powerpoint/2010/main">
    <mc:Choice Requires="p14">
      <p:transition spd="slow" p14:dur="2000" advTm="21888"/>
    </mc:Choice>
    <mc:Fallback xmlns="">
      <p:transition spd="slow" advTm="2188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28810-5F14-B8D7-55D0-3F9AE8DA9A86}"/>
              </a:ext>
            </a:extLst>
          </p:cNvPr>
          <p:cNvSpPr>
            <a:spLocks noGrp="1"/>
          </p:cNvSpPr>
          <p:nvPr>
            <p:ph type="title"/>
          </p:nvPr>
        </p:nvSpPr>
        <p:spPr/>
        <p:txBody>
          <a:bodyPr/>
          <a:lstStyle/>
          <a:p>
            <a:r>
              <a:rPr lang="en-US" spc="-25" dirty="0"/>
              <a:t>Evaluation Metric (RMSE)</a:t>
            </a:r>
            <a:endParaRPr lang="en-US" dirty="0"/>
          </a:p>
        </p:txBody>
      </p:sp>
      <p:sp>
        <p:nvSpPr>
          <p:cNvPr id="9" name="Content Placeholder 8">
            <a:extLst>
              <a:ext uri="{FF2B5EF4-FFF2-40B4-BE49-F238E27FC236}">
                <a16:creationId xmlns:a16="http://schemas.microsoft.com/office/drawing/2014/main" id="{7608A65E-7E84-F988-4D0A-43513430D739}"/>
              </a:ext>
            </a:extLst>
          </p:cNvPr>
          <p:cNvSpPr>
            <a:spLocks noGrp="1"/>
          </p:cNvSpPr>
          <p:nvPr>
            <p:ph idx="1"/>
          </p:nvPr>
        </p:nvSpPr>
        <p:spPr>
          <a:xfrm>
            <a:off x="6096001" y="1804988"/>
            <a:ext cx="5848350" cy="4351338"/>
          </a:xfrm>
        </p:spPr>
        <p:txBody>
          <a:bodyPr>
            <a:normAutofit/>
          </a:bodyPr>
          <a:lstStyle/>
          <a:p>
            <a:r>
              <a:rPr lang="en-US" sz="2000" dirty="0"/>
              <a:t>RMSE: Root Mean Squared Error (RMSE) defined as</a:t>
            </a:r>
          </a:p>
          <a:p>
            <a:endParaRPr lang="en-US" sz="2000" dirty="0"/>
          </a:p>
          <a:p>
            <a:endParaRPr lang="en-US" sz="2000" dirty="0"/>
          </a:p>
          <a:p>
            <a:endParaRPr lang="en-US" sz="2000" dirty="0"/>
          </a:p>
          <a:p>
            <a:endParaRPr lang="en-US" sz="2000" dirty="0"/>
          </a:p>
          <a:p>
            <a:r>
              <a:rPr lang="en-US" sz="2000" dirty="0"/>
              <a:t>Equivalent to the standard deviation of the residuals, or prediction errors. </a:t>
            </a:r>
          </a:p>
          <a:p>
            <a:r>
              <a:rPr lang="en-US" sz="2000" dirty="0"/>
              <a:t>A lower RMSE indicates better performance and more accurate predictions.</a:t>
            </a:r>
          </a:p>
        </p:txBody>
      </p:sp>
      <p:pic>
        <p:nvPicPr>
          <p:cNvPr id="10" name="Picture 9">
            <a:extLst>
              <a:ext uri="{FF2B5EF4-FFF2-40B4-BE49-F238E27FC236}">
                <a16:creationId xmlns:a16="http://schemas.microsoft.com/office/drawing/2014/main" id="{14E7C9F5-D3E4-AC72-0D6A-C87C67CAF92B}"/>
              </a:ext>
            </a:extLst>
          </p:cNvPr>
          <p:cNvPicPr>
            <a:picLocks noChangeAspect="1"/>
          </p:cNvPicPr>
          <p:nvPr/>
        </p:nvPicPr>
        <p:blipFill>
          <a:blip r:embed="rId3"/>
          <a:stretch>
            <a:fillRect/>
          </a:stretch>
        </p:blipFill>
        <p:spPr>
          <a:xfrm>
            <a:off x="7110676" y="2325905"/>
            <a:ext cx="2882445" cy="1203107"/>
          </a:xfrm>
          <a:prstGeom prst="rect">
            <a:avLst/>
          </a:prstGeom>
        </p:spPr>
      </p:pic>
      <p:pic>
        <p:nvPicPr>
          <p:cNvPr id="5" name="Picture 4" descr="Diagram&#10;&#10;Description automatically generated">
            <a:extLst>
              <a:ext uri="{FF2B5EF4-FFF2-40B4-BE49-F238E27FC236}">
                <a16:creationId xmlns:a16="http://schemas.microsoft.com/office/drawing/2014/main" id="{6E10EE61-C957-E1B9-A24D-629A598D93B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24661" y="2225893"/>
            <a:ext cx="4620361" cy="3060989"/>
          </a:xfrm>
          <a:prstGeom prst="rect">
            <a:avLst/>
          </a:prstGeom>
        </p:spPr>
      </p:pic>
    </p:spTree>
    <p:extLst>
      <p:ext uri="{BB962C8B-B14F-4D97-AF65-F5344CB8AC3E}">
        <p14:creationId xmlns:p14="http://schemas.microsoft.com/office/powerpoint/2010/main" val="3371930365"/>
      </p:ext>
    </p:extLst>
  </p:cSld>
  <p:clrMapOvr>
    <a:masterClrMapping/>
  </p:clrMapOvr>
  <mc:AlternateContent xmlns:mc="http://schemas.openxmlformats.org/markup-compatibility/2006" xmlns:p14="http://schemas.microsoft.com/office/powerpoint/2010/main">
    <mc:Choice Requires="p14">
      <p:transition spd="slow" p14:dur="2000" advTm="19978"/>
    </mc:Choice>
    <mc:Fallback xmlns="">
      <p:transition spd="slow" advTm="1997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BFBF-50EE-1A80-FEB4-4BDC8271B486}"/>
              </a:ext>
            </a:extLst>
          </p:cNvPr>
          <p:cNvSpPr>
            <a:spLocks noGrp="1"/>
          </p:cNvSpPr>
          <p:nvPr>
            <p:ph type="title"/>
          </p:nvPr>
        </p:nvSpPr>
        <p:spPr/>
        <p:txBody>
          <a:bodyPr/>
          <a:lstStyle/>
          <a:p>
            <a:r>
              <a:rPr lang="en-US" dirty="0"/>
              <a:t>Experimental Setup</a:t>
            </a:r>
          </a:p>
        </p:txBody>
      </p:sp>
      <p:sp>
        <p:nvSpPr>
          <p:cNvPr id="3" name="Content Placeholder 2">
            <a:extLst>
              <a:ext uri="{FF2B5EF4-FFF2-40B4-BE49-F238E27FC236}">
                <a16:creationId xmlns:a16="http://schemas.microsoft.com/office/drawing/2014/main" id="{F1473B47-8C0F-4DB3-D328-6945A3E50C38}"/>
              </a:ext>
            </a:extLst>
          </p:cNvPr>
          <p:cNvSpPr>
            <a:spLocks noGrp="1"/>
          </p:cNvSpPr>
          <p:nvPr>
            <p:ph idx="1"/>
          </p:nvPr>
        </p:nvSpPr>
        <p:spPr>
          <a:xfrm>
            <a:off x="838199" y="1825624"/>
            <a:ext cx="10314905" cy="4510781"/>
          </a:xfrm>
        </p:spPr>
        <p:txBody>
          <a:bodyPr>
            <a:noAutofit/>
          </a:bodyPr>
          <a:lstStyle/>
          <a:p>
            <a:r>
              <a:rPr lang="en-US" sz="2000" dirty="0"/>
              <a:t>The grid is modelled as a graph G as {V, W }, where V = {v</a:t>
            </a:r>
            <a:r>
              <a:rPr lang="en-US" sz="2000" baseline="-25000" dirty="0"/>
              <a:t>i</a:t>
            </a:r>
            <a:r>
              <a:rPr lang="en-US" sz="2000" dirty="0"/>
              <a:t>, </a:t>
            </a:r>
            <a:r>
              <a:rPr lang="en-US" sz="2000" dirty="0" err="1"/>
              <a:t>i</a:t>
            </a:r>
            <a:r>
              <a:rPr lang="en-US" sz="2000" dirty="0"/>
              <a:t> = 1, . . . 270} and W the adjacency matrix. </a:t>
            </a:r>
          </a:p>
          <a:p>
            <a:r>
              <a:rPr lang="en-US" sz="2000" dirty="0"/>
              <a:t>The adjacency matrix W is used to represent the connection between adjacent grid points. W is a 0-1 adjacency matrix where</a:t>
            </a:r>
          </a:p>
          <a:p>
            <a:endParaRPr lang="en-US" sz="2000" dirty="0"/>
          </a:p>
          <a:p>
            <a:endParaRPr lang="en-US" sz="2000" dirty="0"/>
          </a:p>
          <a:p>
            <a:r>
              <a:rPr lang="en-US" sz="2000" dirty="0"/>
              <a:t>We say v</a:t>
            </a:r>
            <a:r>
              <a:rPr lang="en-US" sz="2000" baseline="-25000" dirty="0"/>
              <a:t>i</a:t>
            </a:r>
            <a:r>
              <a:rPr lang="en-US" sz="2000" dirty="0"/>
              <a:t> and </a:t>
            </a:r>
            <a:r>
              <a:rPr lang="en-US" sz="2000" dirty="0" err="1"/>
              <a:t>v</a:t>
            </a:r>
            <a:r>
              <a:rPr lang="en-US" sz="2000" baseline="-25000" dirty="0" err="1"/>
              <a:t>j</a:t>
            </a:r>
            <a:r>
              <a:rPr lang="en-US" sz="2000" baseline="-25000" dirty="0"/>
              <a:t> </a:t>
            </a:r>
            <a:r>
              <a:rPr lang="en-US" sz="2000" dirty="0"/>
              <a:t>are connected if </a:t>
            </a:r>
            <a:r>
              <a:rPr lang="en-US" sz="2000" dirty="0" err="1"/>
              <a:t>v</a:t>
            </a:r>
            <a:r>
              <a:rPr lang="en-US" sz="2000" baseline="-25000" dirty="0" err="1"/>
              <a:t>j</a:t>
            </a:r>
            <a:r>
              <a:rPr lang="en-US" sz="2000" dirty="0"/>
              <a:t> is among the first 8 (excluding self) closest neighboring nodes to v</a:t>
            </a:r>
            <a:r>
              <a:rPr lang="en-US" sz="2000" baseline="-25000" dirty="0"/>
              <a:t>i </a:t>
            </a:r>
            <a:r>
              <a:rPr lang="en-US" sz="2000" dirty="0"/>
              <a:t>based on the Euclidean distance </a:t>
            </a:r>
          </a:p>
          <a:p>
            <a:r>
              <a:rPr lang="en-US" sz="2000" dirty="0"/>
              <a:t>We combine the data from 7 consecutive days and construct a time-series. The first 6 days form the train set and the model is tested on the 7th day. </a:t>
            </a:r>
          </a:p>
          <a:p>
            <a:r>
              <a:rPr lang="en-US" sz="2000" dirty="0"/>
              <a:t>We test our model on several test days spread across the 3 including 15 Nov, 28 Nov, 28 Nov,</a:t>
            </a:r>
            <a:br>
              <a:rPr lang="en-US" sz="2000" dirty="0"/>
            </a:br>
            <a:r>
              <a:rPr lang="en-US" sz="2000" dirty="0"/>
              <a:t>7 Dec, 15 Dec, 7 Jan, 10 Jan, and 24 Jan. Each test day is evaluated on previous 6 days of the training data in the past.</a:t>
            </a:r>
            <a:br>
              <a:rPr lang="en-US" sz="2000" dirty="0"/>
            </a:br>
            <a:endParaRPr lang="en-US" sz="2000" dirty="0"/>
          </a:p>
        </p:txBody>
      </p:sp>
      <p:pic>
        <p:nvPicPr>
          <p:cNvPr id="4" name="Picture 3">
            <a:extLst>
              <a:ext uri="{FF2B5EF4-FFF2-40B4-BE49-F238E27FC236}">
                <a16:creationId xmlns:a16="http://schemas.microsoft.com/office/drawing/2014/main" id="{81477CF9-FAEE-76DE-4F7E-B7A22BAA7C02}"/>
              </a:ext>
            </a:extLst>
          </p:cNvPr>
          <p:cNvPicPr>
            <a:picLocks noChangeAspect="1"/>
          </p:cNvPicPr>
          <p:nvPr/>
        </p:nvPicPr>
        <p:blipFill>
          <a:blip r:embed="rId3"/>
          <a:stretch>
            <a:fillRect/>
          </a:stretch>
        </p:blipFill>
        <p:spPr>
          <a:xfrm>
            <a:off x="3502246" y="3079984"/>
            <a:ext cx="4646594" cy="967321"/>
          </a:xfrm>
          <a:prstGeom prst="rect">
            <a:avLst/>
          </a:prstGeom>
        </p:spPr>
      </p:pic>
    </p:spTree>
    <p:extLst>
      <p:ext uri="{BB962C8B-B14F-4D97-AF65-F5344CB8AC3E}">
        <p14:creationId xmlns:p14="http://schemas.microsoft.com/office/powerpoint/2010/main" val="371215574"/>
      </p:ext>
    </p:extLst>
  </p:cSld>
  <p:clrMapOvr>
    <a:masterClrMapping/>
  </p:clrMapOvr>
  <mc:AlternateContent xmlns:mc="http://schemas.openxmlformats.org/markup-compatibility/2006" xmlns:p14="http://schemas.microsoft.com/office/powerpoint/2010/main">
    <mc:Choice Requires="p14">
      <p:transition spd="slow" p14:dur="2000" advTm="70112"/>
    </mc:Choice>
    <mc:Fallback xmlns="">
      <p:transition spd="slow" advTm="7011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57648-37B5-A016-525B-A1B78016DEA9}"/>
              </a:ext>
            </a:extLst>
          </p:cNvPr>
          <p:cNvSpPr>
            <a:spLocks noGrp="1"/>
          </p:cNvSpPr>
          <p:nvPr>
            <p:ph type="title"/>
          </p:nvPr>
        </p:nvSpPr>
        <p:spPr/>
        <p:txBody>
          <a:bodyPr/>
          <a:lstStyle/>
          <a:p>
            <a:r>
              <a:rPr lang="en-US" dirty="0"/>
              <a:t>EDA for Size of the past window</a:t>
            </a:r>
          </a:p>
        </p:txBody>
      </p:sp>
      <p:sp>
        <p:nvSpPr>
          <p:cNvPr id="3" name="Content Placeholder 2">
            <a:extLst>
              <a:ext uri="{FF2B5EF4-FFF2-40B4-BE49-F238E27FC236}">
                <a16:creationId xmlns:a16="http://schemas.microsoft.com/office/drawing/2014/main" id="{46B73CA9-FFFD-ECD7-3E29-0462F1A67F5C}"/>
              </a:ext>
            </a:extLst>
          </p:cNvPr>
          <p:cNvSpPr>
            <a:spLocks noGrp="1"/>
          </p:cNvSpPr>
          <p:nvPr>
            <p:ph idx="1"/>
          </p:nvPr>
        </p:nvSpPr>
        <p:spPr>
          <a:xfrm>
            <a:off x="838200" y="1825625"/>
            <a:ext cx="5970373" cy="4538106"/>
          </a:xfrm>
        </p:spPr>
        <p:txBody>
          <a:bodyPr>
            <a:noAutofit/>
          </a:bodyPr>
          <a:lstStyle/>
          <a:p>
            <a:r>
              <a:rPr lang="en-US" sz="2000" i="1" dirty="0" err="1"/>
              <a:t>seq_len</a:t>
            </a:r>
            <a:r>
              <a:rPr lang="en-US" sz="2000" i="1" dirty="0"/>
              <a:t> </a:t>
            </a:r>
            <a:r>
              <a:rPr lang="en-US" sz="2000" dirty="0"/>
              <a:t>is, the size of the past window of information to be used for LSTM modelling.</a:t>
            </a:r>
          </a:p>
          <a:p>
            <a:r>
              <a:rPr lang="en-US" sz="2000" dirty="0"/>
              <a:t>The Autocorrelation Function (ACF), helps to identify which lags have significant correlations. These correlations indicate that past values influence the current value. </a:t>
            </a:r>
          </a:p>
          <a:p>
            <a:r>
              <a:rPr lang="en-US" sz="2000" dirty="0"/>
              <a:t>Figure shows that lag 6 has large positive correlations and correlations taper off slowly as the lags increase. </a:t>
            </a:r>
          </a:p>
          <a:p>
            <a:r>
              <a:rPr lang="en-US" sz="2000" dirty="0"/>
              <a:t>This can also be confirmed empirically as the observations </a:t>
            </a:r>
            <a:r>
              <a:rPr lang="en-US" sz="2000" dirty="0" err="1"/>
              <a:t>y</a:t>
            </a:r>
            <a:r>
              <a:rPr lang="en-US" sz="2000" baseline="-25000" dirty="0" err="1"/>
              <a:t>t</a:t>
            </a:r>
            <a:r>
              <a:rPr lang="en-US" sz="2000" dirty="0"/>
              <a:t> and y</a:t>
            </a:r>
            <a:r>
              <a:rPr lang="en-US" sz="2000" baseline="-25000" dirty="0"/>
              <a:t>t−6</a:t>
            </a:r>
            <a:r>
              <a:rPr lang="en-US" sz="2000" dirty="0"/>
              <a:t> correspond to the same time-buckets 1 day apart. </a:t>
            </a:r>
          </a:p>
          <a:p>
            <a:r>
              <a:rPr lang="en-US" sz="2000" dirty="0"/>
              <a:t>Thus, we chose the parameter </a:t>
            </a:r>
            <a:r>
              <a:rPr lang="en-US" sz="2000" dirty="0" err="1"/>
              <a:t>seq_len</a:t>
            </a:r>
            <a:r>
              <a:rPr lang="en-US" sz="2000" dirty="0"/>
              <a:t> = 6 for modelling the time-series.</a:t>
            </a:r>
          </a:p>
        </p:txBody>
      </p:sp>
      <p:pic>
        <p:nvPicPr>
          <p:cNvPr id="4" name="Picture 3">
            <a:extLst>
              <a:ext uri="{FF2B5EF4-FFF2-40B4-BE49-F238E27FC236}">
                <a16:creationId xmlns:a16="http://schemas.microsoft.com/office/drawing/2014/main" id="{6FAB9329-9ACA-38C7-E8F4-5C791AEED482}"/>
              </a:ext>
            </a:extLst>
          </p:cNvPr>
          <p:cNvPicPr>
            <a:picLocks noChangeAspect="1"/>
          </p:cNvPicPr>
          <p:nvPr/>
        </p:nvPicPr>
        <p:blipFill>
          <a:blip r:embed="rId3"/>
          <a:stretch>
            <a:fillRect/>
          </a:stretch>
        </p:blipFill>
        <p:spPr>
          <a:xfrm>
            <a:off x="6948560" y="2299854"/>
            <a:ext cx="4994058" cy="3062821"/>
          </a:xfrm>
          <a:prstGeom prst="rect">
            <a:avLst/>
          </a:prstGeom>
        </p:spPr>
      </p:pic>
    </p:spTree>
    <p:extLst>
      <p:ext uri="{BB962C8B-B14F-4D97-AF65-F5344CB8AC3E}">
        <p14:creationId xmlns:p14="http://schemas.microsoft.com/office/powerpoint/2010/main" val="3270772712"/>
      </p:ext>
    </p:extLst>
  </p:cSld>
  <p:clrMapOvr>
    <a:masterClrMapping/>
  </p:clrMapOvr>
  <mc:AlternateContent xmlns:mc="http://schemas.openxmlformats.org/markup-compatibility/2006" xmlns:p14="http://schemas.microsoft.com/office/powerpoint/2010/main">
    <mc:Choice Requires="p14">
      <p:transition spd="slow" p14:dur="2000" advTm="54656"/>
    </mc:Choice>
    <mc:Fallback xmlns="">
      <p:transition spd="slow" advTm="5465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0C2A-F22E-79D3-F536-3D2970D72AB7}"/>
              </a:ext>
            </a:extLst>
          </p:cNvPr>
          <p:cNvSpPr>
            <a:spLocks noGrp="1"/>
          </p:cNvSpPr>
          <p:nvPr>
            <p:ph type="title"/>
          </p:nvPr>
        </p:nvSpPr>
        <p:spPr/>
        <p:txBody>
          <a:bodyPr/>
          <a:lstStyle/>
          <a:p>
            <a:r>
              <a:rPr lang="en-US" dirty="0"/>
              <a:t>GCN and LSTM layers architecture choice</a:t>
            </a:r>
          </a:p>
        </p:txBody>
      </p:sp>
      <p:sp>
        <p:nvSpPr>
          <p:cNvPr id="3" name="Content Placeholder 2">
            <a:extLst>
              <a:ext uri="{FF2B5EF4-FFF2-40B4-BE49-F238E27FC236}">
                <a16:creationId xmlns:a16="http://schemas.microsoft.com/office/drawing/2014/main" id="{1CA38338-F17F-B0AE-BDC1-19BF2C9A6680}"/>
              </a:ext>
            </a:extLst>
          </p:cNvPr>
          <p:cNvSpPr>
            <a:spLocks noGrp="1"/>
          </p:cNvSpPr>
          <p:nvPr>
            <p:ph idx="1"/>
          </p:nvPr>
        </p:nvSpPr>
        <p:spPr>
          <a:xfrm>
            <a:off x="838200" y="1825625"/>
            <a:ext cx="10109886" cy="1603375"/>
          </a:xfrm>
        </p:spPr>
        <p:txBody>
          <a:bodyPr>
            <a:noAutofit/>
          </a:bodyPr>
          <a:lstStyle/>
          <a:p>
            <a:r>
              <a:rPr lang="en-US" sz="2000" dirty="0"/>
              <a:t>The architecture of GCN-LSTM has custom support for the user defined number of graph</a:t>
            </a:r>
            <a:br>
              <a:rPr lang="en-US" sz="2000" dirty="0"/>
            </a:br>
            <a:r>
              <a:rPr lang="en-US" sz="2000" dirty="0"/>
              <a:t>convolutional layers and LSTM layers. We perform experiment with varying number of layers in both the GCN and LSTM with custom sizes as well. </a:t>
            </a:r>
          </a:p>
          <a:p>
            <a:r>
              <a:rPr lang="en-US" sz="2000" dirty="0"/>
              <a:t>Table shows that the GCN-LSTM architecture with 2 GCN layers with [4, 4] size and 1 LSTM layer with 4 units gives the best test RMSE results on the test data.</a:t>
            </a:r>
          </a:p>
        </p:txBody>
      </p:sp>
      <p:sp>
        <p:nvSpPr>
          <p:cNvPr id="9" name="Rectangle 2">
            <a:extLst>
              <a:ext uri="{FF2B5EF4-FFF2-40B4-BE49-F238E27FC236}">
                <a16:creationId xmlns:a16="http://schemas.microsoft.com/office/drawing/2014/main" id="{5E51B5AD-F739-CA5B-6048-BF51CBA0AB68}"/>
              </a:ext>
            </a:extLst>
          </p:cNvPr>
          <p:cNvSpPr>
            <a:spLocks noChangeArrowheads="1"/>
          </p:cNvSpPr>
          <p:nvPr/>
        </p:nvSpPr>
        <p:spPr bwMode="auto">
          <a:xfrm>
            <a:off x="4237038" y="1825624"/>
            <a:ext cx="10876838" cy="1232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5311DBC2-4502-A9A5-CFE8-445C446EC7F3}"/>
              </a:ext>
            </a:extLst>
          </p:cNvPr>
          <p:cNvPicPr>
            <a:picLocks noChangeAspect="1"/>
          </p:cNvPicPr>
          <p:nvPr/>
        </p:nvPicPr>
        <p:blipFill>
          <a:blip r:embed="rId3"/>
          <a:stretch>
            <a:fillRect/>
          </a:stretch>
        </p:blipFill>
        <p:spPr>
          <a:xfrm>
            <a:off x="298521" y="3799492"/>
            <a:ext cx="11594957" cy="2581069"/>
          </a:xfrm>
          <a:prstGeom prst="rect">
            <a:avLst/>
          </a:prstGeom>
        </p:spPr>
      </p:pic>
    </p:spTree>
    <p:extLst>
      <p:ext uri="{BB962C8B-B14F-4D97-AF65-F5344CB8AC3E}">
        <p14:creationId xmlns:p14="http://schemas.microsoft.com/office/powerpoint/2010/main" val="3538433836"/>
      </p:ext>
    </p:extLst>
  </p:cSld>
  <p:clrMapOvr>
    <a:masterClrMapping/>
  </p:clrMapOvr>
  <mc:AlternateContent xmlns:mc="http://schemas.openxmlformats.org/markup-compatibility/2006" xmlns:p14="http://schemas.microsoft.com/office/powerpoint/2010/main">
    <mc:Choice Requires="p14">
      <p:transition spd="slow" p14:dur="2000" advTm="28010"/>
    </mc:Choice>
    <mc:Fallback xmlns="">
      <p:transition spd="slow" advTm="2801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14ED-27ED-C28C-5605-A52B6CBC43DA}"/>
              </a:ext>
            </a:extLst>
          </p:cNvPr>
          <p:cNvSpPr>
            <a:spLocks noGrp="1"/>
          </p:cNvSpPr>
          <p:nvPr>
            <p:ph type="title"/>
          </p:nvPr>
        </p:nvSpPr>
        <p:spPr/>
        <p:txBody>
          <a:bodyPr/>
          <a:lstStyle/>
          <a:p>
            <a:r>
              <a:rPr lang="en-US" dirty="0"/>
              <a:t>Training Procedure</a:t>
            </a:r>
          </a:p>
        </p:txBody>
      </p:sp>
      <p:sp>
        <p:nvSpPr>
          <p:cNvPr id="3" name="Content Placeholder 2">
            <a:extLst>
              <a:ext uri="{FF2B5EF4-FFF2-40B4-BE49-F238E27FC236}">
                <a16:creationId xmlns:a16="http://schemas.microsoft.com/office/drawing/2014/main" id="{E3D7D478-6F77-288C-9C63-CC675DAD0452}"/>
              </a:ext>
            </a:extLst>
          </p:cNvPr>
          <p:cNvSpPr>
            <a:spLocks noGrp="1"/>
          </p:cNvSpPr>
          <p:nvPr>
            <p:ph idx="1"/>
          </p:nvPr>
        </p:nvSpPr>
        <p:spPr>
          <a:xfrm>
            <a:off x="838200" y="1690688"/>
            <a:ext cx="6688831" cy="4589968"/>
          </a:xfrm>
        </p:spPr>
        <p:txBody>
          <a:bodyPr>
            <a:noAutofit/>
          </a:bodyPr>
          <a:lstStyle/>
          <a:p>
            <a:pPr marL="0" indent="0">
              <a:buNone/>
            </a:pPr>
            <a:r>
              <a:rPr lang="en-US" sz="2000" b="1" dirty="0"/>
              <a:t>Training from scratch</a:t>
            </a:r>
          </a:p>
          <a:p>
            <a:pPr marL="0" indent="0">
              <a:buNone/>
            </a:pPr>
            <a:r>
              <a:rPr lang="en-US" sz="2000" dirty="0"/>
              <a:t>We train the model again from scratch with randomly initialized model weights for every new stream of incoming data</a:t>
            </a:r>
          </a:p>
          <a:p>
            <a:endParaRPr lang="en-US" sz="2000" dirty="0"/>
          </a:p>
        </p:txBody>
      </p:sp>
    </p:spTree>
    <p:extLst>
      <p:ext uri="{BB962C8B-B14F-4D97-AF65-F5344CB8AC3E}">
        <p14:creationId xmlns:p14="http://schemas.microsoft.com/office/powerpoint/2010/main" val="441166532"/>
      </p:ext>
    </p:extLst>
  </p:cSld>
  <p:clrMapOvr>
    <a:masterClrMapping/>
  </p:clrMapOvr>
  <mc:AlternateContent xmlns:mc="http://schemas.openxmlformats.org/markup-compatibility/2006" xmlns:p14="http://schemas.microsoft.com/office/powerpoint/2010/main">
    <mc:Choice Requires="p14">
      <p:transition spd="slow" p14:dur="2000" advTm="34602"/>
    </mc:Choice>
    <mc:Fallback xmlns="">
      <p:transition spd="slow" advTm="3460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14ED-27ED-C28C-5605-A52B6CBC43DA}"/>
              </a:ext>
            </a:extLst>
          </p:cNvPr>
          <p:cNvSpPr>
            <a:spLocks noGrp="1"/>
          </p:cNvSpPr>
          <p:nvPr>
            <p:ph type="title"/>
          </p:nvPr>
        </p:nvSpPr>
        <p:spPr/>
        <p:txBody>
          <a:bodyPr/>
          <a:lstStyle/>
          <a:p>
            <a:r>
              <a:rPr lang="en-US" dirty="0"/>
              <a:t>Training Procedure</a:t>
            </a:r>
          </a:p>
        </p:txBody>
      </p:sp>
      <p:sp>
        <p:nvSpPr>
          <p:cNvPr id="3" name="Content Placeholder 2">
            <a:extLst>
              <a:ext uri="{FF2B5EF4-FFF2-40B4-BE49-F238E27FC236}">
                <a16:creationId xmlns:a16="http://schemas.microsoft.com/office/drawing/2014/main" id="{E3D7D478-6F77-288C-9C63-CC675DAD0452}"/>
              </a:ext>
            </a:extLst>
          </p:cNvPr>
          <p:cNvSpPr>
            <a:spLocks noGrp="1"/>
          </p:cNvSpPr>
          <p:nvPr>
            <p:ph idx="1"/>
          </p:nvPr>
        </p:nvSpPr>
        <p:spPr>
          <a:xfrm>
            <a:off x="838200" y="1690688"/>
            <a:ext cx="6688831" cy="4589968"/>
          </a:xfrm>
        </p:spPr>
        <p:txBody>
          <a:bodyPr>
            <a:noAutofit/>
          </a:bodyPr>
          <a:lstStyle/>
          <a:p>
            <a:pPr marL="0" indent="0">
              <a:buNone/>
            </a:pPr>
            <a:r>
              <a:rPr lang="en-US" sz="2000" b="1" dirty="0">
                <a:solidFill>
                  <a:schemeClr val="bg1">
                    <a:lumMod val="65000"/>
                  </a:schemeClr>
                </a:solidFill>
              </a:rPr>
              <a:t>Training from scratch</a:t>
            </a:r>
          </a:p>
          <a:p>
            <a:pPr marL="0" indent="0">
              <a:buNone/>
            </a:pPr>
            <a:r>
              <a:rPr lang="en-US" sz="2000" dirty="0">
                <a:solidFill>
                  <a:schemeClr val="bg1">
                    <a:lumMod val="65000"/>
                  </a:schemeClr>
                </a:solidFill>
              </a:rPr>
              <a:t>We train the model again from scratch with randomly initialized model weights for every new stream of incoming data</a:t>
            </a:r>
          </a:p>
          <a:p>
            <a:pPr marL="0" indent="0">
              <a:buNone/>
            </a:pPr>
            <a:r>
              <a:rPr lang="en-US" sz="2000" b="1" dirty="0"/>
              <a:t>Fine-tuning</a:t>
            </a:r>
          </a:p>
          <a:p>
            <a:pPr marL="0" indent="0">
              <a:buNone/>
            </a:pPr>
            <a:r>
              <a:rPr lang="en-US" sz="2000" dirty="0"/>
              <a:t>In this training procedure, we fine-tune the previously learned weights with a lower learning rate, as and when we receive new streams of pollution data from the incoming days. </a:t>
            </a:r>
          </a:p>
          <a:p>
            <a:pPr marL="0" indent="0">
              <a:buNone/>
            </a:pPr>
            <a:endParaRPr lang="en-US" sz="2000" dirty="0"/>
          </a:p>
        </p:txBody>
      </p:sp>
    </p:spTree>
    <p:extLst>
      <p:ext uri="{BB962C8B-B14F-4D97-AF65-F5344CB8AC3E}">
        <p14:creationId xmlns:p14="http://schemas.microsoft.com/office/powerpoint/2010/main" val="4025974151"/>
      </p:ext>
    </p:extLst>
  </p:cSld>
  <p:clrMapOvr>
    <a:masterClrMapping/>
  </p:clrMapOvr>
  <mc:AlternateContent xmlns:mc="http://schemas.openxmlformats.org/markup-compatibility/2006" xmlns:p14="http://schemas.microsoft.com/office/powerpoint/2010/main">
    <mc:Choice Requires="p14">
      <p:transition spd="slow" p14:dur="2000" advTm="22496"/>
    </mc:Choice>
    <mc:Fallback xmlns="">
      <p:transition spd="slow" advTm="2249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14ED-27ED-C28C-5605-A52B6CBC43DA}"/>
              </a:ext>
            </a:extLst>
          </p:cNvPr>
          <p:cNvSpPr>
            <a:spLocks noGrp="1"/>
          </p:cNvSpPr>
          <p:nvPr>
            <p:ph type="title"/>
          </p:nvPr>
        </p:nvSpPr>
        <p:spPr/>
        <p:txBody>
          <a:bodyPr/>
          <a:lstStyle/>
          <a:p>
            <a:r>
              <a:rPr lang="en-US" dirty="0"/>
              <a:t>Training Procedure</a:t>
            </a:r>
          </a:p>
        </p:txBody>
      </p:sp>
      <p:sp>
        <p:nvSpPr>
          <p:cNvPr id="3" name="Content Placeholder 2">
            <a:extLst>
              <a:ext uri="{FF2B5EF4-FFF2-40B4-BE49-F238E27FC236}">
                <a16:creationId xmlns:a16="http://schemas.microsoft.com/office/drawing/2014/main" id="{E3D7D478-6F77-288C-9C63-CC675DAD0452}"/>
              </a:ext>
            </a:extLst>
          </p:cNvPr>
          <p:cNvSpPr>
            <a:spLocks noGrp="1"/>
          </p:cNvSpPr>
          <p:nvPr>
            <p:ph idx="1"/>
          </p:nvPr>
        </p:nvSpPr>
        <p:spPr>
          <a:xfrm>
            <a:off x="838200" y="1690688"/>
            <a:ext cx="6688831" cy="4589968"/>
          </a:xfrm>
        </p:spPr>
        <p:txBody>
          <a:bodyPr>
            <a:noAutofit/>
          </a:bodyPr>
          <a:lstStyle/>
          <a:p>
            <a:pPr marL="0" indent="0">
              <a:buNone/>
            </a:pPr>
            <a:r>
              <a:rPr lang="en-US" sz="2000" b="1" dirty="0">
                <a:solidFill>
                  <a:schemeClr val="bg1">
                    <a:lumMod val="65000"/>
                  </a:schemeClr>
                </a:solidFill>
              </a:rPr>
              <a:t>Training from scratch</a:t>
            </a:r>
          </a:p>
          <a:p>
            <a:pPr marL="0" indent="0">
              <a:buNone/>
            </a:pPr>
            <a:r>
              <a:rPr lang="en-US" sz="2000" dirty="0">
                <a:solidFill>
                  <a:schemeClr val="bg1">
                    <a:lumMod val="65000"/>
                  </a:schemeClr>
                </a:solidFill>
              </a:rPr>
              <a:t>We train the model again from scratch with randomly initialized model weights for every new stream of incoming data</a:t>
            </a:r>
          </a:p>
          <a:p>
            <a:pPr marL="0" indent="0">
              <a:buNone/>
            </a:pPr>
            <a:r>
              <a:rPr lang="en-US" sz="2000" b="1" dirty="0">
                <a:solidFill>
                  <a:schemeClr val="bg1">
                    <a:lumMod val="65000"/>
                  </a:schemeClr>
                </a:solidFill>
              </a:rPr>
              <a:t>Fine-tuning</a:t>
            </a:r>
          </a:p>
          <a:p>
            <a:pPr marL="0" indent="0">
              <a:buNone/>
            </a:pPr>
            <a:r>
              <a:rPr lang="en-US" sz="2000" dirty="0">
                <a:solidFill>
                  <a:schemeClr val="bg1">
                    <a:lumMod val="65000"/>
                  </a:schemeClr>
                </a:solidFill>
              </a:rPr>
              <a:t>In this training procedure, we fine-tune the previously learned weights with a lower learning rate, as and when we receive new streams of pollution data from the incoming days. </a:t>
            </a:r>
          </a:p>
          <a:p>
            <a:r>
              <a:rPr lang="en-US" sz="2000" dirty="0"/>
              <a:t>Figure shows training plots for both the methods on 8 Dec. We can see that training with fine-tune converges much faster and smoothly than training-from scratch. </a:t>
            </a:r>
          </a:p>
          <a:p>
            <a:r>
              <a:rPr lang="en-US" sz="2000" dirty="0"/>
              <a:t>Finally, we propose fine-tuning our model with with lower learning rate = 0.004 for the incoming streams of data for each day as it gives better results and Test RMSE values. </a:t>
            </a:r>
          </a:p>
          <a:p>
            <a:endParaRPr lang="en-US" sz="2000" dirty="0"/>
          </a:p>
        </p:txBody>
      </p:sp>
      <p:pic>
        <p:nvPicPr>
          <p:cNvPr id="4" name="Picture 3">
            <a:extLst>
              <a:ext uri="{FF2B5EF4-FFF2-40B4-BE49-F238E27FC236}">
                <a16:creationId xmlns:a16="http://schemas.microsoft.com/office/drawing/2014/main" id="{DEF32EDF-A60A-C41F-DE3F-67B8DD1F89DD}"/>
              </a:ext>
            </a:extLst>
          </p:cNvPr>
          <p:cNvPicPr>
            <a:picLocks noChangeAspect="1"/>
          </p:cNvPicPr>
          <p:nvPr/>
        </p:nvPicPr>
        <p:blipFill>
          <a:blip r:embed="rId3"/>
          <a:stretch>
            <a:fillRect/>
          </a:stretch>
        </p:blipFill>
        <p:spPr>
          <a:xfrm>
            <a:off x="7358853" y="2492900"/>
            <a:ext cx="4659765" cy="3176379"/>
          </a:xfrm>
          <a:prstGeom prst="rect">
            <a:avLst/>
          </a:prstGeom>
        </p:spPr>
      </p:pic>
    </p:spTree>
    <p:extLst>
      <p:ext uri="{BB962C8B-B14F-4D97-AF65-F5344CB8AC3E}">
        <p14:creationId xmlns:p14="http://schemas.microsoft.com/office/powerpoint/2010/main" val="475614826"/>
      </p:ext>
    </p:extLst>
  </p:cSld>
  <p:clrMapOvr>
    <a:masterClrMapping/>
  </p:clrMapOvr>
  <mc:AlternateContent xmlns:mc="http://schemas.openxmlformats.org/markup-compatibility/2006" xmlns:p14="http://schemas.microsoft.com/office/powerpoint/2010/main">
    <mc:Choice Requires="p14">
      <p:transition spd="slow" p14:dur="2000" advTm="33034"/>
    </mc:Choice>
    <mc:Fallback xmlns="">
      <p:transition spd="slow" advTm="3303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357A-7A5B-00D7-C25B-A7B9AE8ED459}"/>
              </a:ext>
            </a:extLst>
          </p:cNvPr>
          <p:cNvSpPr>
            <a:spLocks noGrp="1"/>
          </p:cNvSpPr>
          <p:nvPr>
            <p:ph type="title"/>
          </p:nvPr>
        </p:nvSpPr>
        <p:spPr/>
        <p:txBody>
          <a:bodyPr/>
          <a:lstStyle/>
          <a:p>
            <a:r>
              <a:rPr lang="en-US" dirty="0"/>
              <a:t>RMSE trend with Pollution distribution</a:t>
            </a:r>
          </a:p>
        </p:txBody>
      </p:sp>
      <p:sp>
        <p:nvSpPr>
          <p:cNvPr id="3" name="Content Placeholder 2">
            <a:extLst>
              <a:ext uri="{FF2B5EF4-FFF2-40B4-BE49-F238E27FC236}">
                <a16:creationId xmlns:a16="http://schemas.microsoft.com/office/drawing/2014/main" id="{C8B1DB5E-9D5B-9983-F897-B8DE19E9B3C1}"/>
              </a:ext>
            </a:extLst>
          </p:cNvPr>
          <p:cNvSpPr>
            <a:spLocks noGrp="1"/>
          </p:cNvSpPr>
          <p:nvPr>
            <p:ph idx="1"/>
          </p:nvPr>
        </p:nvSpPr>
        <p:spPr>
          <a:xfrm>
            <a:off x="735418" y="2255936"/>
            <a:ext cx="4709418" cy="3937046"/>
          </a:xfrm>
        </p:spPr>
        <p:txBody>
          <a:bodyPr>
            <a:noAutofit/>
          </a:bodyPr>
          <a:lstStyle/>
          <a:p>
            <a:r>
              <a:rPr lang="en-US" sz="2000" dirty="0"/>
              <a:t>As we can see, on several days like 15 Jan, the pollution itself ranges between ~200-550 PM2.5 levels. This wide variations in the PM values on a single day itself leads to poor model predictions with RMSE of ~130-150. </a:t>
            </a:r>
          </a:p>
          <a:p>
            <a:endParaRPr lang="en-US" sz="2000" dirty="0"/>
          </a:p>
          <a:p>
            <a:r>
              <a:rPr lang="en-US" sz="2000" dirty="0"/>
              <a:t>Whereas on days, where the PM values do not fluctuate much, the model is able to make good predictions with RMSE of around 30. </a:t>
            </a:r>
          </a:p>
        </p:txBody>
      </p:sp>
      <p:pic>
        <p:nvPicPr>
          <p:cNvPr id="4" name="Picture 3">
            <a:extLst>
              <a:ext uri="{FF2B5EF4-FFF2-40B4-BE49-F238E27FC236}">
                <a16:creationId xmlns:a16="http://schemas.microsoft.com/office/drawing/2014/main" id="{67295733-7F9F-7D3C-7747-D5D5113B0A42}"/>
              </a:ext>
            </a:extLst>
          </p:cNvPr>
          <p:cNvPicPr>
            <a:picLocks noChangeAspect="1"/>
          </p:cNvPicPr>
          <p:nvPr/>
        </p:nvPicPr>
        <p:blipFill>
          <a:blip r:embed="rId3"/>
          <a:stretch>
            <a:fillRect/>
          </a:stretch>
        </p:blipFill>
        <p:spPr>
          <a:xfrm>
            <a:off x="5666509" y="2355273"/>
            <a:ext cx="6248679" cy="3321739"/>
          </a:xfrm>
          <a:prstGeom prst="rect">
            <a:avLst/>
          </a:prstGeom>
        </p:spPr>
      </p:pic>
    </p:spTree>
    <p:extLst>
      <p:ext uri="{BB962C8B-B14F-4D97-AF65-F5344CB8AC3E}">
        <p14:creationId xmlns:p14="http://schemas.microsoft.com/office/powerpoint/2010/main" val="3160749250"/>
      </p:ext>
    </p:extLst>
  </p:cSld>
  <p:clrMapOvr>
    <a:masterClrMapping/>
  </p:clrMapOvr>
  <mc:AlternateContent xmlns:mc="http://schemas.openxmlformats.org/markup-compatibility/2006" xmlns:p14="http://schemas.microsoft.com/office/powerpoint/2010/main">
    <mc:Choice Requires="p14">
      <p:transition spd="slow" p14:dur="2000" advTm="53802"/>
    </mc:Choice>
    <mc:Fallback xmlns="">
      <p:transition spd="slow" advTm="5380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4DB12-BE5D-B08E-A056-C8F8611C2D46}"/>
              </a:ext>
            </a:extLst>
          </p:cNvPr>
          <p:cNvSpPr>
            <a:spLocks noGrp="1"/>
          </p:cNvSpPr>
          <p:nvPr>
            <p:ph type="title"/>
          </p:nvPr>
        </p:nvSpPr>
        <p:spPr/>
        <p:txBody>
          <a:bodyPr/>
          <a:lstStyle/>
          <a:p>
            <a:r>
              <a:rPr lang="en-US" dirty="0"/>
              <a:t>Baselines - ARIMA</a:t>
            </a:r>
          </a:p>
        </p:txBody>
      </p:sp>
      <p:sp>
        <p:nvSpPr>
          <p:cNvPr id="3" name="Content Placeholder 2">
            <a:extLst>
              <a:ext uri="{FF2B5EF4-FFF2-40B4-BE49-F238E27FC236}">
                <a16:creationId xmlns:a16="http://schemas.microsoft.com/office/drawing/2014/main" id="{11A9F998-2DE1-359F-6791-F099B99D63C8}"/>
              </a:ext>
            </a:extLst>
          </p:cNvPr>
          <p:cNvSpPr>
            <a:spLocks noGrp="1"/>
          </p:cNvSpPr>
          <p:nvPr>
            <p:ph idx="1"/>
          </p:nvPr>
        </p:nvSpPr>
        <p:spPr>
          <a:xfrm>
            <a:off x="838200" y="1690688"/>
            <a:ext cx="7031182" cy="4802187"/>
          </a:xfrm>
        </p:spPr>
        <p:txBody>
          <a:bodyPr>
            <a:noAutofit/>
          </a:bodyPr>
          <a:lstStyle/>
          <a:p>
            <a:r>
              <a:rPr lang="en-US" sz="2000" dirty="0"/>
              <a:t>ARIMA is a statistical time-series forecasting model that uses linear regression.</a:t>
            </a:r>
          </a:p>
          <a:p>
            <a:r>
              <a:rPr lang="en-US" sz="2000" dirty="0"/>
              <a:t>ARIMA stands for Auto-Regressive Integrated Moving Average with following parameters:</a:t>
            </a:r>
          </a:p>
          <a:p>
            <a:r>
              <a:rPr lang="en-US" sz="2000" dirty="0"/>
              <a:t>p: The number of lag observations included in the model</a:t>
            </a:r>
          </a:p>
          <a:p>
            <a:r>
              <a:rPr lang="en-US" sz="2000" dirty="0"/>
              <a:t>d: The number of times raw observations are differenced</a:t>
            </a:r>
          </a:p>
          <a:p>
            <a:r>
              <a:rPr lang="en-US" sz="2000" dirty="0"/>
              <a:t>q: The size of the moving average window</a:t>
            </a:r>
          </a:p>
          <a:p>
            <a:r>
              <a:rPr lang="en-US" sz="2000" dirty="0"/>
              <a:t>For our dataset, we use ARIMA with parameters (5, 1, 1) </a:t>
            </a:r>
          </a:p>
          <a:p>
            <a:r>
              <a:rPr lang="en-US" sz="2000" dirty="0"/>
              <a:t>The data is prepared by a degree of differencing in order to make it stationary, i.e. to remove trend and seasonal structures that negatively affect the regression model</a:t>
            </a:r>
          </a:p>
        </p:txBody>
      </p:sp>
      <p:pic>
        <p:nvPicPr>
          <p:cNvPr id="5" name="Picture 4">
            <a:extLst>
              <a:ext uri="{FF2B5EF4-FFF2-40B4-BE49-F238E27FC236}">
                <a16:creationId xmlns:a16="http://schemas.microsoft.com/office/drawing/2014/main" id="{530A72C3-1DFC-B831-A5DC-7E72215AE89D}"/>
              </a:ext>
            </a:extLst>
          </p:cNvPr>
          <p:cNvPicPr>
            <a:picLocks noChangeAspect="1"/>
          </p:cNvPicPr>
          <p:nvPr/>
        </p:nvPicPr>
        <p:blipFill>
          <a:blip r:embed="rId3"/>
          <a:stretch>
            <a:fillRect/>
          </a:stretch>
        </p:blipFill>
        <p:spPr>
          <a:xfrm>
            <a:off x="7869382" y="2196151"/>
            <a:ext cx="3946256" cy="2863529"/>
          </a:xfrm>
          <a:prstGeom prst="rect">
            <a:avLst/>
          </a:prstGeom>
        </p:spPr>
      </p:pic>
    </p:spTree>
    <p:extLst>
      <p:ext uri="{BB962C8B-B14F-4D97-AF65-F5344CB8AC3E}">
        <p14:creationId xmlns:p14="http://schemas.microsoft.com/office/powerpoint/2010/main" val="1396349192"/>
      </p:ext>
    </p:extLst>
  </p:cSld>
  <p:clrMapOvr>
    <a:masterClrMapping/>
  </p:clrMapOvr>
  <mc:AlternateContent xmlns:mc="http://schemas.openxmlformats.org/markup-compatibility/2006" xmlns:p14="http://schemas.microsoft.com/office/powerpoint/2010/main">
    <mc:Choice Requires="p14">
      <p:transition spd="slow" p14:dur="2000" advTm="61077"/>
    </mc:Choice>
    <mc:Fallback xmlns="">
      <p:transition spd="slow" advTm="6107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485C0-FCBC-0D49-4F9F-F0407AA40D19}"/>
              </a:ext>
            </a:extLst>
          </p:cNvPr>
          <p:cNvSpPr>
            <a:spLocks noGrp="1"/>
          </p:cNvSpPr>
          <p:nvPr>
            <p:ph type="title"/>
          </p:nvPr>
        </p:nvSpPr>
        <p:spPr/>
        <p:txBody>
          <a:bodyPr/>
          <a:lstStyle/>
          <a:p>
            <a:r>
              <a:rPr lang="en-US" dirty="0"/>
              <a:t>Baselines – N-BEATS by Darts</a:t>
            </a:r>
          </a:p>
        </p:txBody>
      </p:sp>
      <p:sp>
        <p:nvSpPr>
          <p:cNvPr id="3" name="Content Placeholder 2">
            <a:extLst>
              <a:ext uri="{FF2B5EF4-FFF2-40B4-BE49-F238E27FC236}">
                <a16:creationId xmlns:a16="http://schemas.microsoft.com/office/drawing/2014/main" id="{1D0AEFB8-E71E-5856-C654-BCE1603E47BD}"/>
              </a:ext>
            </a:extLst>
          </p:cNvPr>
          <p:cNvSpPr>
            <a:spLocks noGrp="1"/>
          </p:cNvSpPr>
          <p:nvPr>
            <p:ph idx="1"/>
          </p:nvPr>
        </p:nvSpPr>
        <p:spPr>
          <a:xfrm>
            <a:off x="838201" y="1825625"/>
            <a:ext cx="9814560" cy="4351338"/>
          </a:xfrm>
        </p:spPr>
        <p:txBody>
          <a:bodyPr>
            <a:normAutofit/>
          </a:bodyPr>
          <a:lstStyle/>
          <a:p>
            <a:r>
              <a:rPr lang="en-US" sz="2000" dirty="0"/>
              <a:t>Darts is a Python library for easy manipulation and forecasting of time-series. </a:t>
            </a:r>
          </a:p>
          <a:p>
            <a:r>
              <a:rPr lang="en-US" sz="2000" dirty="0"/>
              <a:t>It provides support for multiple statistical forecasting techniques in time-series as well as state-of-the-art deep neural networks based forecasting models. </a:t>
            </a:r>
          </a:p>
          <a:p>
            <a:r>
              <a:rPr lang="en-US" sz="2000" dirty="0"/>
              <a:t>N-BEATS is a state-of-the-art model that shows the potential of pure DL architectures in the context of the time-series forecasting. It outperforms well-established statistical approaches.</a:t>
            </a:r>
          </a:p>
        </p:txBody>
      </p:sp>
      <p:sp>
        <p:nvSpPr>
          <p:cNvPr id="4" name="TextBox 3">
            <a:extLst>
              <a:ext uri="{FF2B5EF4-FFF2-40B4-BE49-F238E27FC236}">
                <a16:creationId xmlns:a16="http://schemas.microsoft.com/office/drawing/2014/main" id="{22D95A94-6D1C-BCC9-7C8A-019BE9CABAF3}"/>
              </a:ext>
            </a:extLst>
          </p:cNvPr>
          <p:cNvSpPr txBox="1"/>
          <p:nvPr/>
        </p:nvSpPr>
        <p:spPr>
          <a:xfrm>
            <a:off x="8680361" y="6488668"/>
            <a:ext cx="4275785" cy="369332"/>
          </a:xfrm>
          <a:prstGeom prst="rect">
            <a:avLst/>
          </a:prstGeom>
          <a:noFill/>
        </p:spPr>
        <p:txBody>
          <a:bodyPr wrap="square" rtlCol="0">
            <a:spAutoFit/>
          </a:bodyPr>
          <a:lstStyle/>
          <a:p>
            <a:r>
              <a:rPr lang="en-US" dirty="0"/>
              <a:t>https://</a:t>
            </a:r>
            <a:r>
              <a:rPr lang="en-US" dirty="0" err="1"/>
              <a:t>github.com</a:t>
            </a:r>
            <a:r>
              <a:rPr lang="en-US" dirty="0"/>
              <a:t>/unit8co/darts</a:t>
            </a:r>
          </a:p>
        </p:txBody>
      </p:sp>
    </p:spTree>
    <p:extLst>
      <p:ext uri="{BB962C8B-B14F-4D97-AF65-F5344CB8AC3E}">
        <p14:creationId xmlns:p14="http://schemas.microsoft.com/office/powerpoint/2010/main" val="2036032479"/>
      </p:ext>
    </p:extLst>
  </p:cSld>
  <p:clrMapOvr>
    <a:masterClrMapping/>
  </p:clrMapOvr>
  <mc:AlternateContent xmlns:mc="http://schemas.openxmlformats.org/markup-compatibility/2006" xmlns:p14="http://schemas.microsoft.com/office/powerpoint/2010/main">
    <mc:Choice Requires="p14">
      <p:transition spd="slow" p14:dur="2000" advTm="33162"/>
    </mc:Choice>
    <mc:Fallback xmlns="">
      <p:transition spd="slow" advTm="3316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FE1EA-7B26-FB2C-B51A-C333A88BFEE9}"/>
              </a:ext>
            </a:extLst>
          </p:cNvPr>
          <p:cNvSpPr>
            <a:spLocks noGrp="1"/>
          </p:cNvSpPr>
          <p:nvPr>
            <p:ph type="title"/>
          </p:nvPr>
        </p:nvSpPr>
        <p:spPr/>
        <p:txBody>
          <a:bodyPr/>
          <a:lstStyle/>
          <a:p>
            <a:r>
              <a:rPr lang="en-US" spc="7" dirty="0">
                <a:cs typeface="Calibri" panose="020F0502020204030204" pitchFamily="34" charset="0"/>
              </a:rPr>
              <a:t>Problem</a:t>
            </a:r>
            <a:r>
              <a:rPr lang="en-US" spc="-60" dirty="0">
                <a:cs typeface="Calibri" panose="020F0502020204030204" pitchFamily="34" charset="0"/>
              </a:rPr>
              <a:t> </a:t>
            </a:r>
            <a:r>
              <a:rPr lang="en-US" dirty="0">
                <a:cs typeface="Calibri" panose="020F0502020204030204" pitchFamily="34" charset="0"/>
              </a:rPr>
              <a:t>Description</a:t>
            </a:r>
            <a:endParaRPr lang="en-US" dirty="0"/>
          </a:p>
        </p:txBody>
      </p:sp>
      <p:pic>
        <p:nvPicPr>
          <p:cNvPr id="4" name="Picture 3">
            <a:extLst>
              <a:ext uri="{FF2B5EF4-FFF2-40B4-BE49-F238E27FC236}">
                <a16:creationId xmlns:a16="http://schemas.microsoft.com/office/drawing/2014/main" id="{DDAC2CCC-7A55-6E88-D490-AFE9EEBE4F47}"/>
              </a:ext>
            </a:extLst>
          </p:cNvPr>
          <p:cNvPicPr>
            <a:picLocks noChangeAspect="1"/>
          </p:cNvPicPr>
          <p:nvPr/>
        </p:nvPicPr>
        <p:blipFill>
          <a:blip r:embed="rId3"/>
          <a:stretch>
            <a:fillRect/>
          </a:stretch>
        </p:blipFill>
        <p:spPr>
          <a:xfrm>
            <a:off x="1818290" y="2053162"/>
            <a:ext cx="2270235" cy="1904068"/>
          </a:xfrm>
          <a:prstGeom prst="rect">
            <a:avLst/>
          </a:prstGeom>
        </p:spPr>
      </p:pic>
      <p:pic>
        <p:nvPicPr>
          <p:cNvPr id="5" name="Picture 4">
            <a:extLst>
              <a:ext uri="{FF2B5EF4-FFF2-40B4-BE49-F238E27FC236}">
                <a16:creationId xmlns:a16="http://schemas.microsoft.com/office/drawing/2014/main" id="{F0169431-FBAD-3B31-EBA9-DCCF31E9CBC8}"/>
              </a:ext>
            </a:extLst>
          </p:cNvPr>
          <p:cNvPicPr>
            <a:picLocks noChangeAspect="1"/>
          </p:cNvPicPr>
          <p:nvPr/>
        </p:nvPicPr>
        <p:blipFill>
          <a:blip r:embed="rId4"/>
          <a:stretch>
            <a:fillRect/>
          </a:stretch>
        </p:blipFill>
        <p:spPr>
          <a:xfrm>
            <a:off x="1769900" y="4486556"/>
            <a:ext cx="2373125" cy="1746080"/>
          </a:xfrm>
          <a:prstGeom prst="rect">
            <a:avLst/>
          </a:prstGeom>
        </p:spPr>
      </p:pic>
    </p:spTree>
    <p:extLst>
      <p:ext uri="{BB962C8B-B14F-4D97-AF65-F5344CB8AC3E}">
        <p14:creationId xmlns:p14="http://schemas.microsoft.com/office/powerpoint/2010/main" val="1271827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A8CD1-F9BF-74BD-0D9A-5011817EDC21}"/>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AE0C279-2513-432B-30D6-6ADBF83A7723}"/>
              </a:ext>
            </a:extLst>
          </p:cNvPr>
          <p:cNvSpPr>
            <a:spLocks noGrp="1"/>
          </p:cNvSpPr>
          <p:nvPr>
            <p:ph idx="1"/>
          </p:nvPr>
        </p:nvSpPr>
        <p:spPr>
          <a:xfrm>
            <a:off x="859221" y="1825625"/>
            <a:ext cx="3809761" cy="4351338"/>
          </a:xfrm>
        </p:spPr>
        <p:txBody>
          <a:bodyPr>
            <a:normAutofit/>
          </a:bodyPr>
          <a:lstStyle/>
          <a:p>
            <a:r>
              <a:rPr lang="en-US" sz="2000" dirty="0"/>
              <a:t>Table also shows the evaluations GCN-LSTM and the two baselines we have, ARIMA: statistical approach for time-series forecasting and N-BEATS: state-of-the-art model ML based forecasting model. </a:t>
            </a:r>
          </a:p>
          <a:p>
            <a:r>
              <a:rPr lang="en-US" sz="2000" dirty="0"/>
              <a:t>We can clearly see that our construction of GCN-LSTM model on the Delhi PM Dataset outperforms both these baselines including state-of-the-art-models.</a:t>
            </a:r>
          </a:p>
        </p:txBody>
      </p:sp>
      <p:pic>
        <p:nvPicPr>
          <p:cNvPr id="4" name="Picture 3">
            <a:extLst>
              <a:ext uri="{FF2B5EF4-FFF2-40B4-BE49-F238E27FC236}">
                <a16:creationId xmlns:a16="http://schemas.microsoft.com/office/drawing/2014/main" id="{F3AE889C-D05B-61C6-1616-71E55B5DCBF8}"/>
              </a:ext>
            </a:extLst>
          </p:cNvPr>
          <p:cNvPicPr>
            <a:picLocks noChangeAspect="1"/>
          </p:cNvPicPr>
          <p:nvPr/>
        </p:nvPicPr>
        <p:blipFill>
          <a:blip r:embed="rId3"/>
          <a:stretch>
            <a:fillRect/>
          </a:stretch>
        </p:blipFill>
        <p:spPr>
          <a:xfrm>
            <a:off x="5043054" y="1825625"/>
            <a:ext cx="6798555" cy="3711746"/>
          </a:xfrm>
          <a:prstGeom prst="rect">
            <a:avLst/>
          </a:prstGeom>
        </p:spPr>
      </p:pic>
    </p:spTree>
    <p:extLst>
      <p:ext uri="{BB962C8B-B14F-4D97-AF65-F5344CB8AC3E}">
        <p14:creationId xmlns:p14="http://schemas.microsoft.com/office/powerpoint/2010/main" val="972555035"/>
      </p:ext>
    </p:extLst>
  </p:cSld>
  <p:clrMapOvr>
    <a:masterClrMapping/>
  </p:clrMapOvr>
  <mc:AlternateContent xmlns:mc="http://schemas.openxmlformats.org/markup-compatibility/2006" xmlns:p14="http://schemas.microsoft.com/office/powerpoint/2010/main">
    <mc:Choice Requires="p14">
      <p:transition spd="slow" p14:dur="2000" advTm="27253"/>
    </mc:Choice>
    <mc:Fallback xmlns="">
      <p:transition spd="slow" advTm="2725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F98E-C960-C286-379A-408021131773}"/>
              </a:ext>
            </a:extLst>
          </p:cNvPr>
          <p:cNvSpPr>
            <a:spLocks noGrp="1"/>
          </p:cNvSpPr>
          <p:nvPr>
            <p:ph type="title"/>
          </p:nvPr>
        </p:nvSpPr>
        <p:spPr/>
        <p:txBody>
          <a:bodyPr/>
          <a:lstStyle/>
          <a:p>
            <a:r>
              <a:rPr lang="en-US" dirty="0"/>
              <a:t>Secure private training of GCN-LSTM</a:t>
            </a:r>
          </a:p>
        </p:txBody>
      </p:sp>
      <p:sp>
        <p:nvSpPr>
          <p:cNvPr id="3" name="Content Placeholder 2">
            <a:extLst>
              <a:ext uri="{FF2B5EF4-FFF2-40B4-BE49-F238E27FC236}">
                <a16:creationId xmlns:a16="http://schemas.microsoft.com/office/drawing/2014/main" id="{F8162279-8203-07B3-AE65-E2C9127FBC99}"/>
              </a:ext>
            </a:extLst>
          </p:cNvPr>
          <p:cNvSpPr>
            <a:spLocks noGrp="1"/>
          </p:cNvSpPr>
          <p:nvPr>
            <p:ph idx="1"/>
          </p:nvPr>
        </p:nvSpPr>
        <p:spPr>
          <a:xfrm>
            <a:off x="838200" y="1723015"/>
            <a:ext cx="10515600" cy="4351338"/>
          </a:xfrm>
        </p:spPr>
        <p:txBody>
          <a:bodyPr>
            <a:noAutofit/>
          </a:bodyPr>
          <a:lstStyle/>
          <a:p>
            <a:r>
              <a:rPr lang="en-US" sz="1800" dirty="0"/>
              <a:t>The secure training of the GCN-LSTM was implemented using use state-of-the-art MPC framework with the </a:t>
            </a:r>
            <a:r>
              <a:rPr lang="en-US" sz="1800" dirty="0" err="1"/>
              <a:t>Secfloat</a:t>
            </a:r>
            <a:r>
              <a:rPr lang="en-US" sz="1800" dirty="0"/>
              <a:t> (Oakland’22) backend in collaboration with MSR. </a:t>
            </a:r>
          </a:p>
          <a:p>
            <a:r>
              <a:rPr lang="en-US" sz="1800" dirty="0" err="1"/>
              <a:t>Secfloat</a:t>
            </a:r>
            <a:r>
              <a:rPr lang="en-US" sz="1800" dirty="0"/>
              <a:t> provides privacy guarantees in 2PC with </a:t>
            </a:r>
            <a:r>
              <a:rPr lang="en-US" sz="1800" dirty="0" err="1"/>
              <a:t>upto</a:t>
            </a:r>
            <a:r>
              <a:rPr lang="en-US" sz="1800" dirty="0"/>
              <a:t> to 2x more efficient and 6x more precise than existing libraries. </a:t>
            </a:r>
          </a:p>
          <a:p>
            <a:r>
              <a:rPr lang="en-US" sz="1800" dirty="0"/>
              <a:t>The fine-tuning of the model was carried out for 20 epochs, with a runtime of 6014.2 seconds (~1.6 </a:t>
            </a:r>
            <a:r>
              <a:rPr lang="en-US" sz="1800" dirty="0" err="1"/>
              <a:t>hr</a:t>
            </a:r>
            <a:r>
              <a:rPr lang="en-US" sz="1800" dirty="0"/>
              <a:t>) and a total communication of 297.27 GiB to predict next 3-hr</a:t>
            </a:r>
          </a:p>
          <a:p>
            <a:r>
              <a:rPr lang="en-US" sz="1800" dirty="0"/>
              <a:t>Latency vs accuracy tradeoffs at each step led to careful choice of the ML model parameters (architecture, #layers, sequence length, grid size, time units, how much history, scratch train for 100 epochs vs. </a:t>
            </a:r>
            <a:r>
              <a:rPr lang="en-US" sz="1800" dirty="0" err="1"/>
              <a:t>finteune</a:t>
            </a:r>
            <a:r>
              <a:rPr lang="en-US" sz="1800" dirty="0"/>
              <a:t> for 20 epochs)</a:t>
            </a:r>
          </a:p>
          <a:p>
            <a:r>
              <a:rPr lang="en-US" sz="1800" dirty="0"/>
              <a:t>Practical to train ML models on contiguous streaming data in a secure manner,  balancing ML accuracy and MPC computation and communication overheads.</a:t>
            </a:r>
          </a:p>
          <a:p>
            <a:endParaRPr lang="en-US" sz="1800" dirty="0"/>
          </a:p>
        </p:txBody>
      </p:sp>
      <p:sp>
        <p:nvSpPr>
          <p:cNvPr id="4" name="TextBox 3">
            <a:extLst>
              <a:ext uri="{FF2B5EF4-FFF2-40B4-BE49-F238E27FC236}">
                <a16:creationId xmlns:a16="http://schemas.microsoft.com/office/drawing/2014/main" id="{DD5EAA7C-B3DF-485E-CE0D-DE6E43F9DE1F}"/>
              </a:ext>
            </a:extLst>
          </p:cNvPr>
          <p:cNvSpPr txBox="1"/>
          <p:nvPr/>
        </p:nvSpPr>
        <p:spPr>
          <a:xfrm>
            <a:off x="5822732" y="6446871"/>
            <a:ext cx="9892862" cy="307777"/>
          </a:xfrm>
          <a:prstGeom prst="rect">
            <a:avLst/>
          </a:prstGeom>
          <a:noFill/>
        </p:spPr>
        <p:txBody>
          <a:bodyPr wrap="square" rtlCol="0">
            <a:spAutoFit/>
          </a:bodyPr>
          <a:lstStyle/>
          <a:p>
            <a:r>
              <a:rPr lang="en-US" sz="1400" dirty="0"/>
              <a:t>SECFLOAT: Accurate Floating-Point meets Secure 2-Party Computation, Oakland’22</a:t>
            </a:r>
          </a:p>
        </p:txBody>
      </p:sp>
    </p:spTree>
    <p:extLst>
      <p:ext uri="{BB962C8B-B14F-4D97-AF65-F5344CB8AC3E}">
        <p14:creationId xmlns:p14="http://schemas.microsoft.com/office/powerpoint/2010/main" val="4021499000"/>
      </p:ext>
    </p:extLst>
  </p:cSld>
  <p:clrMapOvr>
    <a:masterClrMapping/>
  </p:clrMapOvr>
  <mc:AlternateContent xmlns:mc="http://schemas.openxmlformats.org/markup-compatibility/2006" xmlns:p14="http://schemas.microsoft.com/office/powerpoint/2010/main">
    <mc:Choice Requires="p14">
      <p:transition spd="slow" p14:dur="2000" advTm="120341"/>
    </mc:Choice>
    <mc:Fallback xmlns="">
      <p:transition spd="slow" advTm="12034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49A9E-40DD-BA14-89FC-FEFB7969F5BB}"/>
              </a:ext>
            </a:extLst>
          </p:cNvPr>
          <p:cNvSpPr>
            <a:spLocks noGrp="1"/>
          </p:cNvSpPr>
          <p:nvPr>
            <p:ph type="title"/>
          </p:nvPr>
        </p:nvSpPr>
        <p:spPr/>
        <p:txBody>
          <a:bodyPr/>
          <a:lstStyle/>
          <a:p>
            <a:r>
              <a:rPr lang="en-US" spc="-15" dirty="0"/>
              <a:t>Future </a:t>
            </a:r>
            <a:r>
              <a:rPr lang="en-US" spc="-50" dirty="0"/>
              <a:t>Work</a:t>
            </a:r>
            <a:endParaRPr lang="en-US" dirty="0"/>
          </a:p>
        </p:txBody>
      </p:sp>
      <p:sp>
        <p:nvSpPr>
          <p:cNvPr id="3" name="Content Placeholder 2">
            <a:extLst>
              <a:ext uri="{FF2B5EF4-FFF2-40B4-BE49-F238E27FC236}">
                <a16:creationId xmlns:a16="http://schemas.microsoft.com/office/drawing/2014/main" id="{4A9AFCB5-D800-9E75-5430-B8724E14B979}"/>
              </a:ext>
            </a:extLst>
          </p:cNvPr>
          <p:cNvSpPr>
            <a:spLocks noGrp="1"/>
          </p:cNvSpPr>
          <p:nvPr>
            <p:ph idx="1"/>
          </p:nvPr>
        </p:nvSpPr>
        <p:spPr/>
        <p:txBody>
          <a:bodyPr>
            <a:normAutofit/>
          </a:bodyPr>
          <a:lstStyle/>
          <a:p>
            <a:pPr marL="0" indent="0">
              <a:lnSpc>
                <a:spcPct val="100000"/>
              </a:lnSpc>
              <a:spcBef>
                <a:spcPts val="15"/>
              </a:spcBef>
              <a:buNone/>
            </a:pPr>
            <a:endParaRPr lang="en-US" sz="2000" dirty="0">
              <a:latin typeface="Carlito"/>
              <a:cs typeface="Carlito"/>
            </a:endParaRPr>
          </a:p>
          <a:p>
            <a:pPr marL="12065" indent="0">
              <a:lnSpc>
                <a:spcPct val="100000"/>
              </a:lnSpc>
              <a:spcBef>
                <a:spcPts val="5"/>
              </a:spcBef>
              <a:buNone/>
              <a:tabLst>
                <a:tab pos="433705" algn="l"/>
                <a:tab pos="434340" algn="l"/>
              </a:tabLst>
            </a:pPr>
            <a:r>
              <a:rPr lang="en-US" sz="2000" b="1" spc="-15" dirty="0">
                <a:latin typeface="Carlito"/>
                <a:cs typeface="Carlito"/>
              </a:rPr>
              <a:t>	Extending ML architecture elements:</a:t>
            </a:r>
          </a:p>
          <a:p>
            <a:pPr marL="469265" indent="-457200">
              <a:lnSpc>
                <a:spcPct val="100000"/>
              </a:lnSpc>
              <a:spcBef>
                <a:spcPts val="5"/>
              </a:spcBef>
              <a:tabLst>
                <a:tab pos="433705" algn="l"/>
                <a:tab pos="434340" algn="l"/>
              </a:tabLst>
            </a:pPr>
            <a:r>
              <a:rPr lang="en-US" sz="2000" spc="-15" dirty="0">
                <a:latin typeface="Carlito"/>
                <a:cs typeface="Carlito"/>
              </a:rPr>
              <a:t>Improve RMSE further</a:t>
            </a:r>
            <a:r>
              <a:rPr lang="en-US" sz="2000" spc="-10" dirty="0">
                <a:latin typeface="Carlito"/>
                <a:cs typeface="Carlito"/>
              </a:rPr>
              <a:t> to </a:t>
            </a:r>
            <a:r>
              <a:rPr lang="en-US" sz="2000" spc="-20" dirty="0">
                <a:latin typeface="Carlito"/>
                <a:cs typeface="Carlito"/>
              </a:rPr>
              <a:t>make </a:t>
            </a:r>
            <a:r>
              <a:rPr lang="en-US" sz="2000" spc="-5" dirty="0">
                <a:latin typeface="Carlito"/>
                <a:cs typeface="Carlito"/>
              </a:rPr>
              <a:t>our model </a:t>
            </a:r>
            <a:r>
              <a:rPr lang="en-US" sz="2000" spc="-10" dirty="0">
                <a:latin typeface="Carlito"/>
                <a:cs typeface="Carlito"/>
              </a:rPr>
              <a:t>more</a:t>
            </a:r>
            <a:r>
              <a:rPr lang="en-US" sz="2000" spc="50" dirty="0">
                <a:latin typeface="Carlito"/>
                <a:cs typeface="Carlito"/>
              </a:rPr>
              <a:t> </a:t>
            </a:r>
            <a:r>
              <a:rPr lang="en-US" sz="2000" spc="-15" dirty="0">
                <a:latin typeface="Carlito"/>
                <a:cs typeface="Carlito"/>
              </a:rPr>
              <a:t>robust (maybe add attention?)</a:t>
            </a:r>
          </a:p>
          <a:p>
            <a:pPr marL="469265" indent="-457200">
              <a:lnSpc>
                <a:spcPct val="100000"/>
              </a:lnSpc>
              <a:spcBef>
                <a:spcPts val="5"/>
              </a:spcBef>
              <a:tabLst>
                <a:tab pos="433705" algn="l"/>
                <a:tab pos="434340" algn="l"/>
              </a:tabLst>
            </a:pPr>
            <a:endParaRPr lang="en-US" sz="2000" b="1" spc="-15" dirty="0">
              <a:latin typeface="Carlito"/>
              <a:cs typeface="Carlito"/>
            </a:endParaRPr>
          </a:p>
          <a:p>
            <a:pPr marL="12065" indent="0">
              <a:lnSpc>
                <a:spcPct val="100000"/>
              </a:lnSpc>
              <a:spcBef>
                <a:spcPts val="5"/>
              </a:spcBef>
              <a:buNone/>
              <a:tabLst>
                <a:tab pos="433705" algn="l"/>
                <a:tab pos="434340" algn="l"/>
              </a:tabLst>
            </a:pPr>
            <a:r>
              <a:rPr lang="en-US" sz="2000" b="1" spc="-15" dirty="0">
                <a:latin typeface="Carlito"/>
                <a:cs typeface="Carlito"/>
              </a:rPr>
              <a:t>	Adding auxiliary datasets:</a:t>
            </a:r>
          </a:p>
          <a:p>
            <a:pPr marL="469265" indent="-457200">
              <a:lnSpc>
                <a:spcPct val="100000"/>
              </a:lnSpc>
              <a:spcBef>
                <a:spcPts val="5"/>
              </a:spcBef>
              <a:tabLst>
                <a:tab pos="433705" algn="l"/>
                <a:tab pos="434340" algn="l"/>
              </a:tabLst>
            </a:pPr>
            <a:r>
              <a:rPr lang="en-US" sz="2000" dirty="0"/>
              <a:t>Several </a:t>
            </a:r>
            <a:r>
              <a:rPr lang="en-US" sz="2000" dirty="0" err="1"/>
              <a:t>spatio</a:t>
            </a:r>
            <a:r>
              <a:rPr lang="en-US" sz="2000" dirty="0"/>
              <a:t>-temporal factors influence air quality and PM values. For example, temperature, humidity, precipitation, the wind speed, wind direction, traffic data etc. make air pollution varies from locations to locations. We want to further incorporate the </a:t>
            </a:r>
            <a:r>
              <a:rPr lang="en-US" sz="2000" dirty="0" err="1"/>
              <a:t>metorological</a:t>
            </a:r>
            <a:r>
              <a:rPr lang="en-US" sz="2000" dirty="0"/>
              <a:t> data for prediction of more accurate pollution values.</a:t>
            </a:r>
            <a:endParaRPr lang="en-US" sz="2000" spc="-15" dirty="0">
              <a:latin typeface="Carlito"/>
              <a:cs typeface="Carlito"/>
            </a:endParaRPr>
          </a:p>
          <a:p>
            <a:pPr marL="469265" indent="-457200">
              <a:lnSpc>
                <a:spcPct val="100000"/>
              </a:lnSpc>
              <a:spcBef>
                <a:spcPts val="5"/>
              </a:spcBef>
              <a:tabLst>
                <a:tab pos="433705" algn="l"/>
                <a:tab pos="434340" algn="l"/>
              </a:tabLst>
            </a:pPr>
            <a:r>
              <a:rPr lang="en-US" sz="2000" dirty="0"/>
              <a:t>Other ML problems like long-term PM forecasting or correlating PM to contributing factors, would need these auxiliary datasets. We will expand to these additional ML tasks in future, as richer auxiliary datasets become available.</a:t>
            </a:r>
            <a:endParaRPr lang="en-US" dirty="0"/>
          </a:p>
        </p:txBody>
      </p:sp>
    </p:spTree>
    <p:extLst>
      <p:ext uri="{BB962C8B-B14F-4D97-AF65-F5344CB8AC3E}">
        <p14:creationId xmlns:p14="http://schemas.microsoft.com/office/powerpoint/2010/main" val="3449938240"/>
      </p:ext>
    </p:extLst>
  </p:cSld>
  <p:clrMapOvr>
    <a:masterClrMapping/>
  </p:clrMapOvr>
  <mc:AlternateContent xmlns:mc="http://schemas.openxmlformats.org/markup-compatibility/2006" xmlns:p14="http://schemas.microsoft.com/office/powerpoint/2010/main">
    <mc:Choice Requires="p14">
      <p:transition spd="slow" p14:dur="2000" advTm="45851"/>
    </mc:Choice>
    <mc:Fallback xmlns="">
      <p:transition spd="slow" advTm="45851"/>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B78774-0961-F9F6-DA5B-B5658486DB65}"/>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				</a:t>
            </a:r>
            <a:r>
              <a:rPr lang="en-US" sz="4000" dirty="0"/>
              <a:t>THANK YOU!!!</a:t>
            </a:r>
            <a:endParaRPr lang="en-US" dirty="0"/>
          </a:p>
        </p:txBody>
      </p:sp>
    </p:spTree>
    <p:extLst>
      <p:ext uri="{BB962C8B-B14F-4D97-AF65-F5344CB8AC3E}">
        <p14:creationId xmlns:p14="http://schemas.microsoft.com/office/powerpoint/2010/main" val="2435550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FE1EA-7B26-FB2C-B51A-C333A88BFEE9}"/>
              </a:ext>
            </a:extLst>
          </p:cNvPr>
          <p:cNvSpPr>
            <a:spLocks noGrp="1"/>
          </p:cNvSpPr>
          <p:nvPr>
            <p:ph type="title"/>
          </p:nvPr>
        </p:nvSpPr>
        <p:spPr/>
        <p:txBody>
          <a:bodyPr/>
          <a:lstStyle/>
          <a:p>
            <a:r>
              <a:rPr lang="en-US" spc="7" dirty="0">
                <a:cs typeface="Calibri" panose="020F0502020204030204" pitchFamily="34" charset="0"/>
              </a:rPr>
              <a:t>Problem</a:t>
            </a:r>
            <a:r>
              <a:rPr lang="en-US" spc="-60" dirty="0">
                <a:cs typeface="Calibri" panose="020F0502020204030204" pitchFamily="34" charset="0"/>
              </a:rPr>
              <a:t> </a:t>
            </a:r>
            <a:r>
              <a:rPr lang="en-US" dirty="0">
                <a:cs typeface="Calibri" panose="020F0502020204030204" pitchFamily="34" charset="0"/>
              </a:rPr>
              <a:t>Description</a:t>
            </a:r>
            <a:endParaRPr lang="en-US" dirty="0"/>
          </a:p>
        </p:txBody>
      </p:sp>
      <p:pic>
        <p:nvPicPr>
          <p:cNvPr id="4" name="Picture 3">
            <a:extLst>
              <a:ext uri="{FF2B5EF4-FFF2-40B4-BE49-F238E27FC236}">
                <a16:creationId xmlns:a16="http://schemas.microsoft.com/office/drawing/2014/main" id="{DDAC2CCC-7A55-6E88-D490-AFE9EEBE4F47}"/>
              </a:ext>
            </a:extLst>
          </p:cNvPr>
          <p:cNvPicPr>
            <a:picLocks noChangeAspect="1"/>
          </p:cNvPicPr>
          <p:nvPr/>
        </p:nvPicPr>
        <p:blipFill>
          <a:blip r:embed="rId3"/>
          <a:stretch>
            <a:fillRect/>
          </a:stretch>
        </p:blipFill>
        <p:spPr>
          <a:xfrm>
            <a:off x="1818290" y="2053162"/>
            <a:ext cx="2270235" cy="1904068"/>
          </a:xfrm>
          <a:prstGeom prst="rect">
            <a:avLst/>
          </a:prstGeom>
        </p:spPr>
      </p:pic>
      <p:pic>
        <p:nvPicPr>
          <p:cNvPr id="5" name="Picture 4">
            <a:extLst>
              <a:ext uri="{FF2B5EF4-FFF2-40B4-BE49-F238E27FC236}">
                <a16:creationId xmlns:a16="http://schemas.microsoft.com/office/drawing/2014/main" id="{F0169431-FBAD-3B31-EBA9-DCCF31E9CBC8}"/>
              </a:ext>
            </a:extLst>
          </p:cNvPr>
          <p:cNvPicPr>
            <a:picLocks noChangeAspect="1"/>
          </p:cNvPicPr>
          <p:nvPr/>
        </p:nvPicPr>
        <p:blipFill>
          <a:blip r:embed="rId4"/>
          <a:stretch>
            <a:fillRect/>
          </a:stretch>
        </p:blipFill>
        <p:spPr>
          <a:xfrm>
            <a:off x="1769900" y="4486556"/>
            <a:ext cx="2373125" cy="1746080"/>
          </a:xfrm>
          <a:prstGeom prst="rect">
            <a:avLst/>
          </a:prstGeom>
        </p:spPr>
      </p:pic>
      <p:pic>
        <p:nvPicPr>
          <p:cNvPr id="7" name="Picture 6">
            <a:extLst>
              <a:ext uri="{FF2B5EF4-FFF2-40B4-BE49-F238E27FC236}">
                <a16:creationId xmlns:a16="http://schemas.microsoft.com/office/drawing/2014/main" id="{A02AB74B-8930-E447-3B73-303AD66F9298}"/>
              </a:ext>
            </a:extLst>
          </p:cNvPr>
          <p:cNvPicPr>
            <a:picLocks noChangeAspect="1"/>
          </p:cNvPicPr>
          <p:nvPr/>
        </p:nvPicPr>
        <p:blipFill>
          <a:blip r:embed="rId5"/>
          <a:stretch>
            <a:fillRect/>
          </a:stretch>
        </p:blipFill>
        <p:spPr>
          <a:xfrm>
            <a:off x="4277936" y="2032121"/>
            <a:ext cx="1353360" cy="4380340"/>
          </a:xfrm>
          <a:prstGeom prst="rect">
            <a:avLst/>
          </a:prstGeom>
        </p:spPr>
      </p:pic>
    </p:spTree>
    <p:extLst>
      <p:ext uri="{BB962C8B-B14F-4D97-AF65-F5344CB8AC3E}">
        <p14:creationId xmlns:p14="http://schemas.microsoft.com/office/powerpoint/2010/main" val="3079345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FE1EA-7B26-FB2C-B51A-C333A88BFEE9}"/>
              </a:ext>
            </a:extLst>
          </p:cNvPr>
          <p:cNvSpPr>
            <a:spLocks noGrp="1"/>
          </p:cNvSpPr>
          <p:nvPr>
            <p:ph type="title"/>
          </p:nvPr>
        </p:nvSpPr>
        <p:spPr/>
        <p:txBody>
          <a:bodyPr/>
          <a:lstStyle/>
          <a:p>
            <a:r>
              <a:rPr lang="en-US" spc="7" dirty="0">
                <a:cs typeface="Calibri" panose="020F0502020204030204" pitchFamily="34" charset="0"/>
              </a:rPr>
              <a:t>Problem</a:t>
            </a:r>
            <a:r>
              <a:rPr lang="en-US" spc="-60" dirty="0">
                <a:cs typeface="Calibri" panose="020F0502020204030204" pitchFamily="34" charset="0"/>
              </a:rPr>
              <a:t> </a:t>
            </a:r>
            <a:r>
              <a:rPr lang="en-US" dirty="0">
                <a:cs typeface="Calibri" panose="020F0502020204030204" pitchFamily="34" charset="0"/>
              </a:rPr>
              <a:t>Description</a:t>
            </a:r>
            <a:endParaRPr lang="en-US" dirty="0"/>
          </a:p>
        </p:txBody>
      </p:sp>
      <p:pic>
        <p:nvPicPr>
          <p:cNvPr id="4" name="Picture 3">
            <a:extLst>
              <a:ext uri="{FF2B5EF4-FFF2-40B4-BE49-F238E27FC236}">
                <a16:creationId xmlns:a16="http://schemas.microsoft.com/office/drawing/2014/main" id="{DDAC2CCC-7A55-6E88-D490-AFE9EEBE4F47}"/>
              </a:ext>
            </a:extLst>
          </p:cNvPr>
          <p:cNvPicPr>
            <a:picLocks noChangeAspect="1"/>
          </p:cNvPicPr>
          <p:nvPr/>
        </p:nvPicPr>
        <p:blipFill>
          <a:blip r:embed="rId3"/>
          <a:stretch>
            <a:fillRect/>
          </a:stretch>
        </p:blipFill>
        <p:spPr>
          <a:xfrm>
            <a:off x="1818290" y="2053162"/>
            <a:ext cx="2270235" cy="1904068"/>
          </a:xfrm>
          <a:prstGeom prst="rect">
            <a:avLst/>
          </a:prstGeom>
        </p:spPr>
      </p:pic>
      <p:pic>
        <p:nvPicPr>
          <p:cNvPr id="5" name="Picture 4">
            <a:extLst>
              <a:ext uri="{FF2B5EF4-FFF2-40B4-BE49-F238E27FC236}">
                <a16:creationId xmlns:a16="http://schemas.microsoft.com/office/drawing/2014/main" id="{F0169431-FBAD-3B31-EBA9-DCCF31E9CBC8}"/>
              </a:ext>
            </a:extLst>
          </p:cNvPr>
          <p:cNvPicPr>
            <a:picLocks noChangeAspect="1"/>
          </p:cNvPicPr>
          <p:nvPr/>
        </p:nvPicPr>
        <p:blipFill>
          <a:blip r:embed="rId4"/>
          <a:stretch>
            <a:fillRect/>
          </a:stretch>
        </p:blipFill>
        <p:spPr>
          <a:xfrm>
            <a:off x="1769900" y="4486556"/>
            <a:ext cx="2373125" cy="1746080"/>
          </a:xfrm>
          <a:prstGeom prst="rect">
            <a:avLst/>
          </a:prstGeom>
        </p:spPr>
      </p:pic>
      <p:pic>
        <p:nvPicPr>
          <p:cNvPr id="7" name="Picture 6">
            <a:extLst>
              <a:ext uri="{FF2B5EF4-FFF2-40B4-BE49-F238E27FC236}">
                <a16:creationId xmlns:a16="http://schemas.microsoft.com/office/drawing/2014/main" id="{A02AB74B-8930-E447-3B73-303AD66F9298}"/>
              </a:ext>
            </a:extLst>
          </p:cNvPr>
          <p:cNvPicPr>
            <a:picLocks noChangeAspect="1"/>
          </p:cNvPicPr>
          <p:nvPr/>
        </p:nvPicPr>
        <p:blipFill>
          <a:blip r:embed="rId5"/>
          <a:stretch>
            <a:fillRect/>
          </a:stretch>
        </p:blipFill>
        <p:spPr>
          <a:xfrm>
            <a:off x="4277936" y="2032121"/>
            <a:ext cx="1353360" cy="4380340"/>
          </a:xfrm>
          <a:prstGeom prst="rect">
            <a:avLst/>
          </a:prstGeom>
        </p:spPr>
      </p:pic>
      <p:pic>
        <p:nvPicPr>
          <p:cNvPr id="8" name="Picture 7">
            <a:extLst>
              <a:ext uri="{FF2B5EF4-FFF2-40B4-BE49-F238E27FC236}">
                <a16:creationId xmlns:a16="http://schemas.microsoft.com/office/drawing/2014/main" id="{E765E18D-FC51-48A7-D0E1-915588759F10}"/>
              </a:ext>
            </a:extLst>
          </p:cNvPr>
          <p:cNvPicPr>
            <a:picLocks noChangeAspect="1"/>
          </p:cNvPicPr>
          <p:nvPr/>
        </p:nvPicPr>
        <p:blipFill>
          <a:blip r:embed="rId6"/>
          <a:stretch>
            <a:fillRect/>
          </a:stretch>
        </p:blipFill>
        <p:spPr>
          <a:xfrm>
            <a:off x="5766147" y="2295822"/>
            <a:ext cx="926731" cy="4116639"/>
          </a:xfrm>
          <a:prstGeom prst="rect">
            <a:avLst/>
          </a:prstGeom>
        </p:spPr>
      </p:pic>
    </p:spTree>
    <p:extLst>
      <p:ext uri="{BB962C8B-B14F-4D97-AF65-F5344CB8AC3E}">
        <p14:creationId xmlns:p14="http://schemas.microsoft.com/office/powerpoint/2010/main" val="1667997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FE1EA-7B26-FB2C-B51A-C333A88BFEE9}"/>
              </a:ext>
            </a:extLst>
          </p:cNvPr>
          <p:cNvSpPr>
            <a:spLocks noGrp="1"/>
          </p:cNvSpPr>
          <p:nvPr>
            <p:ph type="title"/>
          </p:nvPr>
        </p:nvSpPr>
        <p:spPr/>
        <p:txBody>
          <a:bodyPr/>
          <a:lstStyle/>
          <a:p>
            <a:r>
              <a:rPr lang="en-US" spc="7" dirty="0">
                <a:cs typeface="Calibri" panose="020F0502020204030204" pitchFamily="34" charset="0"/>
              </a:rPr>
              <a:t>Problem</a:t>
            </a:r>
            <a:r>
              <a:rPr lang="en-US" spc="-60" dirty="0">
                <a:cs typeface="Calibri" panose="020F0502020204030204" pitchFamily="34" charset="0"/>
              </a:rPr>
              <a:t> </a:t>
            </a:r>
            <a:r>
              <a:rPr lang="en-US" dirty="0">
                <a:cs typeface="Calibri" panose="020F0502020204030204" pitchFamily="34" charset="0"/>
              </a:rPr>
              <a:t>Description</a:t>
            </a:r>
            <a:endParaRPr lang="en-US" dirty="0"/>
          </a:p>
        </p:txBody>
      </p:sp>
      <p:pic>
        <p:nvPicPr>
          <p:cNvPr id="4" name="Picture 3">
            <a:extLst>
              <a:ext uri="{FF2B5EF4-FFF2-40B4-BE49-F238E27FC236}">
                <a16:creationId xmlns:a16="http://schemas.microsoft.com/office/drawing/2014/main" id="{DDAC2CCC-7A55-6E88-D490-AFE9EEBE4F47}"/>
              </a:ext>
            </a:extLst>
          </p:cNvPr>
          <p:cNvPicPr>
            <a:picLocks noChangeAspect="1"/>
          </p:cNvPicPr>
          <p:nvPr/>
        </p:nvPicPr>
        <p:blipFill>
          <a:blip r:embed="rId3"/>
          <a:stretch>
            <a:fillRect/>
          </a:stretch>
        </p:blipFill>
        <p:spPr>
          <a:xfrm>
            <a:off x="1818290" y="2053162"/>
            <a:ext cx="2270235" cy="1904068"/>
          </a:xfrm>
          <a:prstGeom prst="rect">
            <a:avLst/>
          </a:prstGeom>
        </p:spPr>
      </p:pic>
      <p:pic>
        <p:nvPicPr>
          <p:cNvPr id="5" name="Picture 4">
            <a:extLst>
              <a:ext uri="{FF2B5EF4-FFF2-40B4-BE49-F238E27FC236}">
                <a16:creationId xmlns:a16="http://schemas.microsoft.com/office/drawing/2014/main" id="{F0169431-FBAD-3B31-EBA9-DCCF31E9CBC8}"/>
              </a:ext>
            </a:extLst>
          </p:cNvPr>
          <p:cNvPicPr>
            <a:picLocks noChangeAspect="1"/>
          </p:cNvPicPr>
          <p:nvPr/>
        </p:nvPicPr>
        <p:blipFill>
          <a:blip r:embed="rId4"/>
          <a:stretch>
            <a:fillRect/>
          </a:stretch>
        </p:blipFill>
        <p:spPr>
          <a:xfrm>
            <a:off x="1769900" y="4486556"/>
            <a:ext cx="2373125" cy="1746080"/>
          </a:xfrm>
          <a:prstGeom prst="rect">
            <a:avLst/>
          </a:prstGeom>
        </p:spPr>
      </p:pic>
      <p:pic>
        <p:nvPicPr>
          <p:cNvPr id="7" name="Picture 6">
            <a:extLst>
              <a:ext uri="{FF2B5EF4-FFF2-40B4-BE49-F238E27FC236}">
                <a16:creationId xmlns:a16="http://schemas.microsoft.com/office/drawing/2014/main" id="{A02AB74B-8930-E447-3B73-303AD66F9298}"/>
              </a:ext>
            </a:extLst>
          </p:cNvPr>
          <p:cNvPicPr>
            <a:picLocks noChangeAspect="1"/>
          </p:cNvPicPr>
          <p:nvPr/>
        </p:nvPicPr>
        <p:blipFill>
          <a:blip r:embed="rId5"/>
          <a:stretch>
            <a:fillRect/>
          </a:stretch>
        </p:blipFill>
        <p:spPr>
          <a:xfrm>
            <a:off x="4277936" y="2047887"/>
            <a:ext cx="1353360" cy="4380340"/>
          </a:xfrm>
          <a:prstGeom prst="rect">
            <a:avLst/>
          </a:prstGeom>
        </p:spPr>
      </p:pic>
      <p:pic>
        <p:nvPicPr>
          <p:cNvPr id="8" name="Picture 7">
            <a:extLst>
              <a:ext uri="{FF2B5EF4-FFF2-40B4-BE49-F238E27FC236}">
                <a16:creationId xmlns:a16="http://schemas.microsoft.com/office/drawing/2014/main" id="{E765E18D-FC51-48A7-D0E1-915588759F10}"/>
              </a:ext>
            </a:extLst>
          </p:cNvPr>
          <p:cNvPicPr>
            <a:picLocks noChangeAspect="1"/>
          </p:cNvPicPr>
          <p:nvPr/>
        </p:nvPicPr>
        <p:blipFill>
          <a:blip r:embed="rId6"/>
          <a:stretch>
            <a:fillRect/>
          </a:stretch>
        </p:blipFill>
        <p:spPr>
          <a:xfrm>
            <a:off x="5766147" y="2295822"/>
            <a:ext cx="926731" cy="4116639"/>
          </a:xfrm>
          <a:prstGeom prst="rect">
            <a:avLst/>
          </a:prstGeom>
        </p:spPr>
      </p:pic>
      <p:sp>
        <p:nvSpPr>
          <p:cNvPr id="9" name="Rounded Rectangle 8">
            <a:extLst>
              <a:ext uri="{FF2B5EF4-FFF2-40B4-BE49-F238E27FC236}">
                <a16:creationId xmlns:a16="http://schemas.microsoft.com/office/drawing/2014/main" id="{18820078-444D-633D-E684-2720141C2CC0}"/>
              </a:ext>
            </a:extLst>
          </p:cNvPr>
          <p:cNvSpPr/>
          <p:nvPr/>
        </p:nvSpPr>
        <p:spPr>
          <a:xfrm rot="16200000">
            <a:off x="5937643" y="3862424"/>
            <a:ext cx="4042738" cy="709344"/>
          </a:xfrm>
          <a:prstGeom prst="roundRect">
            <a:avLst/>
          </a:prstGeom>
          <a:solidFill>
            <a:schemeClr val="bg1">
              <a:lumMod val="9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QUERY RESPONSE SYSTEM, PRESERVING LOCATION PRIVACY OF INSTRUMENTED FLEETS AND CLIENTS</a:t>
            </a:r>
          </a:p>
        </p:txBody>
      </p:sp>
      <p:pic>
        <p:nvPicPr>
          <p:cNvPr id="11" name="Picture 10">
            <a:extLst>
              <a:ext uri="{FF2B5EF4-FFF2-40B4-BE49-F238E27FC236}">
                <a16:creationId xmlns:a16="http://schemas.microsoft.com/office/drawing/2014/main" id="{6B9E2991-AD48-B8BA-BE55-8E464FEF5875}"/>
              </a:ext>
            </a:extLst>
          </p:cNvPr>
          <p:cNvPicPr>
            <a:picLocks noChangeAspect="1"/>
          </p:cNvPicPr>
          <p:nvPr/>
        </p:nvPicPr>
        <p:blipFill>
          <a:blip r:embed="rId7"/>
          <a:stretch>
            <a:fillRect/>
          </a:stretch>
        </p:blipFill>
        <p:spPr>
          <a:xfrm>
            <a:off x="8922241" y="2123746"/>
            <a:ext cx="2105301" cy="1670721"/>
          </a:xfrm>
          <a:prstGeom prst="rect">
            <a:avLst/>
          </a:prstGeom>
        </p:spPr>
      </p:pic>
      <p:pic>
        <p:nvPicPr>
          <p:cNvPr id="12" name="Picture 11">
            <a:extLst>
              <a:ext uri="{FF2B5EF4-FFF2-40B4-BE49-F238E27FC236}">
                <a16:creationId xmlns:a16="http://schemas.microsoft.com/office/drawing/2014/main" id="{4463CD34-238C-C47D-C0E2-072BC4186237}"/>
              </a:ext>
            </a:extLst>
          </p:cNvPr>
          <p:cNvPicPr>
            <a:picLocks noChangeAspect="1"/>
          </p:cNvPicPr>
          <p:nvPr/>
        </p:nvPicPr>
        <p:blipFill>
          <a:blip r:embed="rId8"/>
          <a:stretch>
            <a:fillRect/>
          </a:stretch>
        </p:blipFill>
        <p:spPr>
          <a:xfrm>
            <a:off x="9195923" y="4999850"/>
            <a:ext cx="1769721" cy="1154165"/>
          </a:xfrm>
          <a:prstGeom prst="rect">
            <a:avLst/>
          </a:prstGeom>
        </p:spPr>
      </p:pic>
      <p:pic>
        <p:nvPicPr>
          <p:cNvPr id="13" name="Picture 12">
            <a:extLst>
              <a:ext uri="{FF2B5EF4-FFF2-40B4-BE49-F238E27FC236}">
                <a16:creationId xmlns:a16="http://schemas.microsoft.com/office/drawing/2014/main" id="{7A285A46-2E6C-5B6F-E2B4-4CDA43342DE9}"/>
              </a:ext>
            </a:extLst>
          </p:cNvPr>
          <p:cNvPicPr>
            <a:picLocks noChangeAspect="1"/>
          </p:cNvPicPr>
          <p:nvPr/>
        </p:nvPicPr>
        <p:blipFill>
          <a:blip r:embed="rId9"/>
          <a:stretch>
            <a:fillRect/>
          </a:stretch>
        </p:blipFill>
        <p:spPr>
          <a:xfrm>
            <a:off x="9594667" y="3728771"/>
            <a:ext cx="1019226" cy="888038"/>
          </a:xfrm>
          <a:prstGeom prst="rect">
            <a:avLst/>
          </a:prstGeom>
        </p:spPr>
      </p:pic>
      <p:pic>
        <p:nvPicPr>
          <p:cNvPr id="14" name="Picture 13">
            <a:extLst>
              <a:ext uri="{FF2B5EF4-FFF2-40B4-BE49-F238E27FC236}">
                <a16:creationId xmlns:a16="http://schemas.microsoft.com/office/drawing/2014/main" id="{5C78A4A7-C143-1FE8-7D09-1D243BC31312}"/>
              </a:ext>
            </a:extLst>
          </p:cNvPr>
          <p:cNvPicPr>
            <a:picLocks noChangeAspect="1"/>
          </p:cNvPicPr>
          <p:nvPr/>
        </p:nvPicPr>
        <p:blipFill>
          <a:blip r:embed="rId10"/>
          <a:stretch>
            <a:fillRect/>
          </a:stretch>
        </p:blipFill>
        <p:spPr>
          <a:xfrm>
            <a:off x="9161265" y="4752820"/>
            <a:ext cx="1940782" cy="230588"/>
          </a:xfrm>
          <a:prstGeom prst="rect">
            <a:avLst/>
          </a:prstGeom>
        </p:spPr>
      </p:pic>
      <p:pic>
        <p:nvPicPr>
          <p:cNvPr id="15" name="Picture 14">
            <a:extLst>
              <a:ext uri="{FF2B5EF4-FFF2-40B4-BE49-F238E27FC236}">
                <a16:creationId xmlns:a16="http://schemas.microsoft.com/office/drawing/2014/main" id="{1876C4A3-D825-C2FA-ADC6-40DEA405E2C1}"/>
              </a:ext>
            </a:extLst>
          </p:cNvPr>
          <p:cNvPicPr>
            <a:picLocks noChangeAspect="1"/>
          </p:cNvPicPr>
          <p:nvPr/>
        </p:nvPicPr>
        <p:blipFill>
          <a:blip r:embed="rId11"/>
          <a:stretch>
            <a:fillRect/>
          </a:stretch>
        </p:blipFill>
        <p:spPr>
          <a:xfrm>
            <a:off x="8381204" y="3694606"/>
            <a:ext cx="779205" cy="839144"/>
          </a:xfrm>
          <a:prstGeom prst="rect">
            <a:avLst/>
          </a:prstGeom>
        </p:spPr>
      </p:pic>
      <p:pic>
        <p:nvPicPr>
          <p:cNvPr id="16" name="Picture 15">
            <a:extLst>
              <a:ext uri="{FF2B5EF4-FFF2-40B4-BE49-F238E27FC236}">
                <a16:creationId xmlns:a16="http://schemas.microsoft.com/office/drawing/2014/main" id="{2D689AD3-E180-1817-4493-85AE1A13D5EF}"/>
              </a:ext>
            </a:extLst>
          </p:cNvPr>
          <p:cNvPicPr>
            <a:picLocks noChangeAspect="1"/>
          </p:cNvPicPr>
          <p:nvPr/>
        </p:nvPicPr>
        <p:blipFill>
          <a:blip r:embed="rId12"/>
          <a:stretch>
            <a:fillRect/>
          </a:stretch>
        </p:blipFill>
        <p:spPr>
          <a:xfrm>
            <a:off x="6861098" y="3731326"/>
            <a:ext cx="743242" cy="755230"/>
          </a:xfrm>
          <a:prstGeom prst="rect">
            <a:avLst/>
          </a:prstGeom>
        </p:spPr>
      </p:pic>
    </p:spTree>
    <p:extLst>
      <p:ext uri="{BB962C8B-B14F-4D97-AF65-F5344CB8AC3E}">
        <p14:creationId xmlns:p14="http://schemas.microsoft.com/office/powerpoint/2010/main" val="3469592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FE1EA-7B26-FB2C-B51A-C333A88BFEE9}"/>
              </a:ext>
            </a:extLst>
          </p:cNvPr>
          <p:cNvSpPr>
            <a:spLocks noGrp="1"/>
          </p:cNvSpPr>
          <p:nvPr>
            <p:ph type="title"/>
          </p:nvPr>
        </p:nvSpPr>
        <p:spPr/>
        <p:txBody>
          <a:bodyPr/>
          <a:lstStyle/>
          <a:p>
            <a:r>
              <a:rPr lang="en-US" spc="7" dirty="0">
                <a:cs typeface="Calibri" panose="020F0502020204030204" pitchFamily="34" charset="0"/>
              </a:rPr>
              <a:t>Problem</a:t>
            </a:r>
            <a:r>
              <a:rPr lang="en-US" spc="-60" dirty="0">
                <a:cs typeface="Calibri" panose="020F0502020204030204" pitchFamily="34" charset="0"/>
              </a:rPr>
              <a:t> </a:t>
            </a:r>
            <a:r>
              <a:rPr lang="en-US" dirty="0">
                <a:cs typeface="Calibri" panose="020F0502020204030204" pitchFamily="34" charset="0"/>
              </a:rPr>
              <a:t>Description</a:t>
            </a:r>
            <a:endParaRPr lang="en-US" dirty="0"/>
          </a:p>
        </p:txBody>
      </p:sp>
      <p:pic>
        <p:nvPicPr>
          <p:cNvPr id="4" name="Picture 3">
            <a:extLst>
              <a:ext uri="{FF2B5EF4-FFF2-40B4-BE49-F238E27FC236}">
                <a16:creationId xmlns:a16="http://schemas.microsoft.com/office/drawing/2014/main" id="{DDAC2CCC-7A55-6E88-D490-AFE9EEBE4F47}"/>
              </a:ext>
            </a:extLst>
          </p:cNvPr>
          <p:cNvPicPr>
            <a:picLocks noChangeAspect="1"/>
          </p:cNvPicPr>
          <p:nvPr/>
        </p:nvPicPr>
        <p:blipFill>
          <a:blip r:embed="rId3"/>
          <a:stretch>
            <a:fillRect/>
          </a:stretch>
        </p:blipFill>
        <p:spPr>
          <a:xfrm>
            <a:off x="1818290" y="2053162"/>
            <a:ext cx="2270235" cy="1904068"/>
          </a:xfrm>
          <a:prstGeom prst="rect">
            <a:avLst/>
          </a:prstGeom>
        </p:spPr>
      </p:pic>
      <p:pic>
        <p:nvPicPr>
          <p:cNvPr id="5" name="Picture 4">
            <a:extLst>
              <a:ext uri="{FF2B5EF4-FFF2-40B4-BE49-F238E27FC236}">
                <a16:creationId xmlns:a16="http://schemas.microsoft.com/office/drawing/2014/main" id="{F0169431-FBAD-3B31-EBA9-DCCF31E9CBC8}"/>
              </a:ext>
            </a:extLst>
          </p:cNvPr>
          <p:cNvPicPr>
            <a:picLocks noChangeAspect="1"/>
          </p:cNvPicPr>
          <p:nvPr/>
        </p:nvPicPr>
        <p:blipFill>
          <a:blip r:embed="rId4"/>
          <a:stretch>
            <a:fillRect/>
          </a:stretch>
        </p:blipFill>
        <p:spPr>
          <a:xfrm>
            <a:off x="1769900" y="4486556"/>
            <a:ext cx="2373125" cy="1746080"/>
          </a:xfrm>
          <a:prstGeom prst="rect">
            <a:avLst/>
          </a:prstGeom>
        </p:spPr>
      </p:pic>
      <p:pic>
        <p:nvPicPr>
          <p:cNvPr id="7" name="Picture 6">
            <a:extLst>
              <a:ext uri="{FF2B5EF4-FFF2-40B4-BE49-F238E27FC236}">
                <a16:creationId xmlns:a16="http://schemas.microsoft.com/office/drawing/2014/main" id="{A02AB74B-8930-E447-3B73-303AD66F9298}"/>
              </a:ext>
            </a:extLst>
          </p:cNvPr>
          <p:cNvPicPr>
            <a:picLocks noChangeAspect="1"/>
          </p:cNvPicPr>
          <p:nvPr/>
        </p:nvPicPr>
        <p:blipFill>
          <a:blip r:embed="rId5"/>
          <a:stretch>
            <a:fillRect/>
          </a:stretch>
        </p:blipFill>
        <p:spPr>
          <a:xfrm>
            <a:off x="4277936" y="2047887"/>
            <a:ext cx="1353360" cy="4380340"/>
          </a:xfrm>
          <a:prstGeom prst="rect">
            <a:avLst/>
          </a:prstGeom>
        </p:spPr>
      </p:pic>
      <p:pic>
        <p:nvPicPr>
          <p:cNvPr id="8" name="Picture 7">
            <a:extLst>
              <a:ext uri="{FF2B5EF4-FFF2-40B4-BE49-F238E27FC236}">
                <a16:creationId xmlns:a16="http://schemas.microsoft.com/office/drawing/2014/main" id="{E765E18D-FC51-48A7-D0E1-915588759F10}"/>
              </a:ext>
            </a:extLst>
          </p:cNvPr>
          <p:cNvPicPr>
            <a:picLocks noChangeAspect="1"/>
          </p:cNvPicPr>
          <p:nvPr/>
        </p:nvPicPr>
        <p:blipFill>
          <a:blip r:embed="rId6"/>
          <a:stretch>
            <a:fillRect/>
          </a:stretch>
        </p:blipFill>
        <p:spPr>
          <a:xfrm>
            <a:off x="5766147" y="2295822"/>
            <a:ext cx="926731" cy="4116639"/>
          </a:xfrm>
          <a:prstGeom prst="rect">
            <a:avLst/>
          </a:prstGeom>
        </p:spPr>
      </p:pic>
      <p:sp>
        <p:nvSpPr>
          <p:cNvPr id="9" name="Rounded Rectangle 8">
            <a:extLst>
              <a:ext uri="{FF2B5EF4-FFF2-40B4-BE49-F238E27FC236}">
                <a16:creationId xmlns:a16="http://schemas.microsoft.com/office/drawing/2014/main" id="{18820078-444D-633D-E684-2720141C2CC0}"/>
              </a:ext>
            </a:extLst>
          </p:cNvPr>
          <p:cNvSpPr/>
          <p:nvPr/>
        </p:nvSpPr>
        <p:spPr>
          <a:xfrm rot="16200000">
            <a:off x="5937643" y="3862424"/>
            <a:ext cx="4042738" cy="709344"/>
          </a:xfrm>
          <a:prstGeom prst="roundRect">
            <a:avLst/>
          </a:prstGeom>
          <a:solidFill>
            <a:schemeClr val="bg1">
              <a:lumMod val="9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QUERY RESPONSE SYSTEM, PRESERVING LOCATION PRIVACY OF INSTRUMENTED FLEETS AND CLIENTS</a:t>
            </a:r>
          </a:p>
        </p:txBody>
      </p:sp>
      <p:pic>
        <p:nvPicPr>
          <p:cNvPr id="11" name="Picture 10">
            <a:extLst>
              <a:ext uri="{FF2B5EF4-FFF2-40B4-BE49-F238E27FC236}">
                <a16:creationId xmlns:a16="http://schemas.microsoft.com/office/drawing/2014/main" id="{6B9E2991-AD48-B8BA-BE55-8E464FEF5875}"/>
              </a:ext>
            </a:extLst>
          </p:cNvPr>
          <p:cNvPicPr>
            <a:picLocks noChangeAspect="1"/>
          </p:cNvPicPr>
          <p:nvPr/>
        </p:nvPicPr>
        <p:blipFill>
          <a:blip r:embed="rId7"/>
          <a:stretch>
            <a:fillRect/>
          </a:stretch>
        </p:blipFill>
        <p:spPr>
          <a:xfrm>
            <a:off x="8922241" y="2123746"/>
            <a:ext cx="2105301" cy="1670721"/>
          </a:xfrm>
          <a:prstGeom prst="rect">
            <a:avLst/>
          </a:prstGeom>
        </p:spPr>
      </p:pic>
      <p:pic>
        <p:nvPicPr>
          <p:cNvPr id="12" name="Picture 11">
            <a:extLst>
              <a:ext uri="{FF2B5EF4-FFF2-40B4-BE49-F238E27FC236}">
                <a16:creationId xmlns:a16="http://schemas.microsoft.com/office/drawing/2014/main" id="{4463CD34-238C-C47D-C0E2-072BC4186237}"/>
              </a:ext>
            </a:extLst>
          </p:cNvPr>
          <p:cNvPicPr>
            <a:picLocks noChangeAspect="1"/>
          </p:cNvPicPr>
          <p:nvPr/>
        </p:nvPicPr>
        <p:blipFill>
          <a:blip r:embed="rId8"/>
          <a:stretch>
            <a:fillRect/>
          </a:stretch>
        </p:blipFill>
        <p:spPr>
          <a:xfrm>
            <a:off x="9195923" y="4999850"/>
            <a:ext cx="1769721" cy="1154165"/>
          </a:xfrm>
          <a:prstGeom prst="rect">
            <a:avLst/>
          </a:prstGeom>
        </p:spPr>
      </p:pic>
      <p:pic>
        <p:nvPicPr>
          <p:cNvPr id="13" name="Picture 12">
            <a:extLst>
              <a:ext uri="{FF2B5EF4-FFF2-40B4-BE49-F238E27FC236}">
                <a16:creationId xmlns:a16="http://schemas.microsoft.com/office/drawing/2014/main" id="{7A285A46-2E6C-5B6F-E2B4-4CDA43342DE9}"/>
              </a:ext>
            </a:extLst>
          </p:cNvPr>
          <p:cNvPicPr>
            <a:picLocks noChangeAspect="1"/>
          </p:cNvPicPr>
          <p:nvPr/>
        </p:nvPicPr>
        <p:blipFill>
          <a:blip r:embed="rId9"/>
          <a:stretch>
            <a:fillRect/>
          </a:stretch>
        </p:blipFill>
        <p:spPr>
          <a:xfrm>
            <a:off x="9594667" y="3728771"/>
            <a:ext cx="1019226" cy="888038"/>
          </a:xfrm>
          <a:prstGeom prst="rect">
            <a:avLst/>
          </a:prstGeom>
        </p:spPr>
      </p:pic>
      <p:pic>
        <p:nvPicPr>
          <p:cNvPr id="14" name="Picture 13">
            <a:extLst>
              <a:ext uri="{FF2B5EF4-FFF2-40B4-BE49-F238E27FC236}">
                <a16:creationId xmlns:a16="http://schemas.microsoft.com/office/drawing/2014/main" id="{5C78A4A7-C143-1FE8-7D09-1D243BC31312}"/>
              </a:ext>
            </a:extLst>
          </p:cNvPr>
          <p:cNvPicPr>
            <a:picLocks noChangeAspect="1"/>
          </p:cNvPicPr>
          <p:nvPr/>
        </p:nvPicPr>
        <p:blipFill>
          <a:blip r:embed="rId10"/>
          <a:stretch>
            <a:fillRect/>
          </a:stretch>
        </p:blipFill>
        <p:spPr>
          <a:xfrm>
            <a:off x="9161265" y="4752820"/>
            <a:ext cx="1940782" cy="230588"/>
          </a:xfrm>
          <a:prstGeom prst="rect">
            <a:avLst/>
          </a:prstGeom>
        </p:spPr>
      </p:pic>
      <p:pic>
        <p:nvPicPr>
          <p:cNvPr id="15" name="Picture 14">
            <a:extLst>
              <a:ext uri="{FF2B5EF4-FFF2-40B4-BE49-F238E27FC236}">
                <a16:creationId xmlns:a16="http://schemas.microsoft.com/office/drawing/2014/main" id="{1876C4A3-D825-C2FA-ADC6-40DEA405E2C1}"/>
              </a:ext>
            </a:extLst>
          </p:cNvPr>
          <p:cNvPicPr>
            <a:picLocks noChangeAspect="1"/>
          </p:cNvPicPr>
          <p:nvPr/>
        </p:nvPicPr>
        <p:blipFill>
          <a:blip r:embed="rId11"/>
          <a:stretch>
            <a:fillRect/>
          </a:stretch>
        </p:blipFill>
        <p:spPr>
          <a:xfrm>
            <a:off x="8381204" y="3694606"/>
            <a:ext cx="779205" cy="839144"/>
          </a:xfrm>
          <a:prstGeom prst="rect">
            <a:avLst/>
          </a:prstGeom>
        </p:spPr>
      </p:pic>
      <p:pic>
        <p:nvPicPr>
          <p:cNvPr id="16" name="Picture 15">
            <a:extLst>
              <a:ext uri="{FF2B5EF4-FFF2-40B4-BE49-F238E27FC236}">
                <a16:creationId xmlns:a16="http://schemas.microsoft.com/office/drawing/2014/main" id="{2D689AD3-E180-1817-4493-85AE1A13D5EF}"/>
              </a:ext>
            </a:extLst>
          </p:cNvPr>
          <p:cNvPicPr>
            <a:picLocks noChangeAspect="1"/>
          </p:cNvPicPr>
          <p:nvPr/>
        </p:nvPicPr>
        <p:blipFill>
          <a:blip r:embed="rId12"/>
          <a:stretch>
            <a:fillRect/>
          </a:stretch>
        </p:blipFill>
        <p:spPr>
          <a:xfrm>
            <a:off x="6861098" y="3731326"/>
            <a:ext cx="743242" cy="755230"/>
          </a:xfrm>
          <a:prstGeom prst="rect">
            <a:avLst/>
          </a:prstGeom>
        </p:spPr>
      </p:pic>
      <p:sp>
        <p:nvSpPr>
          <p:cNvPr id="17" name="TextBox 16">
            <a:extLst>
              <a:ext uri="{FF2B5EF4-FFF2-40B4-BE49-F238E27FC236}">
                <a16:creationId xmlns:a16="http://schemas.microsoft.com/office/drawing/2014/main" id="{C72B94BD-A9EB-1C79-F5F8-2A3208622623}"/>
              </a:ext>
            </a:extLst>
          </p:cNvPr>
          <p:cNvSpPr txBox="1"/>
          <p:nvPr/>
        </p:nvSpPr>
        <p:spPr>
          <a:xfrm>
            <a:off x="8928537" y="1374339"/>
            <a:ext cx="2270235" cy="584775"/>
          </a:xfrm>
          <a:prstGeom prst="rect">
            <a:avLst/>
          </a:prstGeom>
          <a:solidFill>
            <a:schemeClr val="accent6">
              <a:lumMod val="20000"/>
              <a:lumOff val="80000"/>
            </a:schemeClr>
          </a:solidFill>
        </p:spPr>
        <p:txBody>
          <a:bodyPr wrap="square" rtlCol="0">
            <a:spAutoFit/>
          </a:bodyPr>
          <a:lstStyle/>
          <a:p>
            <a:pPr algn="ctr"/>
            <a:r>
              <a:rPr lang="en-IN" sz="1600" dirty="0"/>
              <a:t>Secure Client queries</a:t>
            </a:r>
          </a:p>
          <a:p>
            <a:pPr algn="ctr"/>
            <a:endParaRPr lang="en-CA" sz="1600" dirty="0"/>
          </a:p>
        </p:txBody>
      </p:sp>
    </p:spTree>
    <p:extLst>
      <p:ext uri="{BB962C8B-B14F-4D97-AF65-F5344CB8AC3E}">
        <p14:creationId xmlns:p14="http://schemas.microsoft.com/office/powerpoint/2010/main" val="2771820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FE1EA-7B26-FB2C-B51A-C333A88BFEE9}"/>
              </a:ext>
            </a:extLst>
          </p:cNvPr>
          <p:cNvSpPr>
            <a:spLocks noGrp="1"/>
          </p:cNvSpPr>
          <p:nvPr>
            <p:ph type="title"/>
          </p:nvPr>
        </p:nvSpPr>
        <p:spPr>
          <a:xfrm>
            <a:off x="683172" y="139377"/>
            <a:ext cx="10515600" cy="1325563"/>
          </a:xfrm>
        </p:spPr>
        <p:txBody>
          <a:bodyPr/>
          <a:lstStyle/>
          <a:p>
            <a:r>
              <a:rPr lang="en-US" dirty="0"/>
              <a:t>Threat Model</a:t>
            </a:r>
          </a:p>
        </p:txBody>
      </p:sp>
      <p:pic>
        <p:nvPicPr>
          <p:cNvPr id="4" name="Picture 3">
            <a:extLst>
              <a:ext uri="{FF2B5EF4-FFF2-40B4-BE49-F238E27FC236}">
                <a16:creationId xmlns:a16="http://schemas.microsoft.com/office/drawing/2014/main" id="{DDAC2CCC-7A55-6E88-D490-AFE9EEBE4F47}"/>
              </a:ext>
            </a:extLst>
          </p:cNvPr>
          <p:cNvPicPr>
            <a:picLocks noChangeAspect="1"/>
          </p:cNvPicPr>
          <p:nvPr/>
        </p:nvPicPr>
        <p:blipFill>
          <a:blip r:embed="rId3"/>
          <a:stretch>
            <a:fillRect/>
          </a:stretch>
        </p:blipFill>
        <p:spPr>
          <a:xfrm>
            <a:off x="1818290" y="2053162"/>
            <a:ext cx="2270235" cy="1904068"/>
          </a:xfrm>
          <a:prstGeom prst="rect">
            <a:avLst/>
          </a:prstGeom>
        </p:spPr>
      </p:pic>
      <p:pic>
        <p:nvPicPr>
          <p:cNvPr id="5" name="Picture 4">
            <a:extLst>
              <a:ext uri="{FF2B5EF4-FFF2-40B4-BE49-F238E27FC236}">
                <a16:creationId xmlns:a16="http://schemas.microsoft.com/office/drawing/2014/main" id="{F0169431-FBAD-3B31-EBA9-DCCF31E9CBC8}"/>
              </a:ext>
            </a:extLst>
          </p:cNvPr>
          <p:cNvPicPr>
            <a:picLocks noChangeAspect="1"/>
          </p:cNvPicPr>
          <p:nvPr/>
        </p:nvPicPr>
        <p:blipFill>
          <a:blip r:embed="rId4"/>
          <a:stretch>
            <a:fillRect/>
          </a:stretch>
        </p:blipFill>
        <p:spPr>
          <a:xfrm>
            <a:off x="1769900" y="4486556"/>
            <a:ext cx="2373125" cy="1746080"/>
          </a:xfrm>
          <a:prstGeom prst="rect">
            <a:avLst/>
          </a:prstGeom>
        </p:spPr>
      </p:pic>
      <p:pic>
        <p:nvPicPr>
          <p:cNvPr id="7" name="Picture 6">
            <a:extLst>
              <a:ext uri="{FF2B5EF4-FFF2-40B4-BE49-F238E27FC236}">
                <a16:creationId xmlns:a16="http://schemas.microsoft.com/office/drawing/2014/main" id="{A02AB74B-8930-E447-3B73-303AD66F9298}"/>
              </a:ext>
            </a:extLst>
          </p:cNvPr>
          <p:cNvPicPr>
            <a:picLocks noChangeAspect="1"/>
          </p:cNvPicPr>
          <p:nvPr/>
        </p:nvPicPr>
        <p:blipFill>
          <a:blip r:embed="rId5"/>
          <a:stretch>
            <a:fillRect/>
          </a:stretch>
        </p:blipFill>
        <p:spPr>
          <a:xfrm>
            <a:off x="4277936" y="2032121"/>
            <a:ext cx="1353360" cy="4380340"/>
          </a:xfrm>
          <a:prstGeom prst="rect">
            <a:avLst/>
          </a:prstGeom>
        </p:spPr>
      </p:pic>
      <p:pic>
        <p:nvPicPr>
          <p:cNvPr id="8" name="Picture 7">
            <a:extLst>
              <a:ext uri="{FF2B5EF4-FFF2-40B4-BE49-F238E27FC236}">
                <a16:creationId xmlns:a16="http://schemas.microsoft.com/office/drawing/2014/main" id="{E765E18D-FC51-48A7-D0E1-915588759F10}"/>
              </a:ext>
            </a:extLst>
          </p:cNvPr>
          <p:cNvPicPr>
            <a:picLocks noChangeAspect="1"/>
          </p:cNvPicPr>
          <p:nvPr/>
        </p:nvPicPr>
        <p:blipFill>
          <a:blip r:embed="rId6"/>
          <a:stretch>
            <a:fillRect/>
          </a:stretch>
        </p:blipFill>
        <p:spPr>
          <a:xfrm>
            <a:off x="5766147" y="2295822"/>
            <a:ext cx="926731" cy="4116639"/>
          </a:xfrm>
          <a:prstGeom prst="rect">
            <a:avLst/>
          </a:prstGeom>
        </p:spPr>
      </p:pic>
      <p:sp>
        <p:nvSpPr>
          <p:cNvPr id="9" name="Rounded Rectangle 8">
            <a:extLst>
              <a:ext uri="{FF2B5EF4-FFF2-40B4-BE49-F238E27FC236}">
                <a16:creationId xmlns:a16="http://schemas.microsoft.com/office/drawing/2014/main" id="{18820078-444D-633D-E684-2720141C2CC0}"/>
              </a:ext>
            </a:extLst>
          </p:cNvPr>
          <p:cNvSpPr/>
          <p:nvPr/>
        </p:nvSpPr>
        <p:spPr>
          <a:xfrm rot="16200000">
            <a:off x="5937643" y="3862424"/>
            <a:ext cx="4042738" cy="709344"/>
          </a:xfrm>
          <a:prstGeom prst="roundRect">
            <a:avLst/>
          </a:prstGeom>
          <a:solidFill>
            <a:schemeClr val="bg1">
              <a:lumMod val="9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QUERY RESPONSE SYSTEM, PRESERVING LOCATION PRIVACY OF INSTRUMENTED FLEETS AND CLIENTS</a:t>
            </a:r>
          </a:p>
        </p:txBody>
      </p:sp>
      <p:pic>
        <p:nvPicPr>
          <p:cNvPr id="11" name="Picture 10">
            <a:extLst>
              <a:ext uri="{FF2B5EF4-FFF2-40B4-BE49-F238E27FC236}">
                <a16:creationId xmlns:a16="http://schemas.microsoft.com/office/drawing/2014/main" id="{6B9E2991-AD48-B8BA-BE55-8E464FEF5875}"/>
              </a:ext>
            </a:extLst>
          </p:cNvPr>
          <p:cNvPicPr>
            <a:picLocks noChangeAspect="1"/>
          </p:cNvPicPr>
          <p:nvPr/>
        </p:nvPicPr>
        <p:blipFill>
          <a:blip r:embed="rId7"/>
          <a:stretch>
            <a:fillRect/>
          </a:stretch>
        </p:blipFill>
        <p:spPr>
          <a:xfrm>
            <a:off x="8922241" y="2123746"/>
            <a:ext cx="2105301" cy="1670721"/>
          </a:xfrm>
          <a:prstGeom prst="rect">
            <a:avLst/>
          </a:prstGeom>
        </p:spPr>
      </p:pic>
      <p:pic>
        <p:nvPicPr>
          <p:cNvPr id="12" name="Picture 11">
            <a:extLst>
              <a:ext uri="{FF2B5EF4-FFF2-40B4-BE49-F238E27FC236}">
                <a16:creationId xmlns:a16="http://schemas.microsoft.com/office/drawing/2014/main" id="{4463CD34-238C-C47D-C0E2-072BC4186237}"/>
              </a:ext>
            </a:extLst>
          </p:cNvPr>
          <p:cNvPicPr>
            <a:picLocks noChangeAspect="1"/>
          </p:cNvPicPr>
          <p:nvPr/>
        </p:nvPicPr>
        <p:blipFill>
          <a:blip r:embed="rId8"/>
          <a:stretch>
            <a:fillRect/>
          </a:stretch>
        </p:blipFill>
        <p:spPr>
          <a:xfrm>
            <a:off x="9195923" y="4999850"/>
            <a:ext cx="1769721" cy="1154165"/>
          </a:xfrm>
          <a:prstGeom prst="rect">
            <a:avLst/>
          </a:prstGeom>
        </p:spPr>
      </p:pic>
      <p:pic>
        <p:nvPicPr>
          <p:cNvPr id="13" name="Picture 12">
            <a:extLst>
              <a:ext uri="{FF2B5EF4-FFF2-40B4-BE49-F238E27FC236}">
                <a16:creationId xmlns:a16="http://schemas.microsoft.com/office/drawing/2014/main" id="{7A285A46-2E6C-5B6F-E2B4-4CDA43342DE9}"/>
              </a:ext>
            </a:extLst>
          </p:cNvPr>
          <p:cNvPicPr>
            <a:picLocks noChangeAspect="1"/>
          </p:cNvPicPr>
          <p:nvPr/>
        </p:nvPicPr>
        <p:blipFill>
          <a:blip r:embed="rId9"/>
          <a:stretch>
            <a:fillRect/>
          </a:stretch>
        </p:blipFill>
        <p:spPr>
          <a:xfrm>
            <a:off x="9594667" y="3728771"/>
            <a:ext cx="1019226" cy="888038"/>
          </a:xfrm>
          <a:prstGeom prst="rect">
            <a:avLst/>
          </a:prstGeom>
        </p:spPr>
      </p:pic>
      <p:pic>
        <p:nvPicPr>
          <p:cNvPr id="14" name="Picture 13">
            <a:extLst>
              <a:ext uri="{FF2B5EF4-FFF2-40B4-BE49-F238E27FC236}">
                <a16:creationId xmlns:a16="http://schemas.microsoft.com/office/drawing/2014/main" id="{5C78A4A7-C143-1FE8-7D09-1D243BC31312}"/>
              </a:ext>
            </a:extLst>
          </p:cNvPr>
          <p:cNvPicPr>
            <a:picLocks noChangeAspect="1"/>
          </p:cNvPicPr>
          <p:nvPr/>
        </p:nvPicPr>
        <p:blipFill>
          <a:blip r:embed="rId10"/>
          <a:stretch>
            <a:fillRect/>
          </a:stretch>
        </p:blipFill>
        <p:spPr>
          <a:xfrm>
            <a:off x="9161265" y="4752820"/>
            <a:ext cx="1940782" cy="230588"/>
          </a:xfrm>
          <a:prstGeom prst="rect">
            <a:avLst/>
          </a:prstGeom>
        </p:spPr>
      </p:pic>
      <p:pic>
        <p:nvPicPr>
          <p:cNvPr id="15" name="Picture 14">
            <a:extLst>
              <a:ext uri="{FF2B5EF4-FFF2-40B4-BE49-F238E27FC236}">
                <a16:creationId xmlns:a16="http://schemas.microsoft.com/office/drawing/2014/main" id="{1876C4A3-D825-C2FA-ADC6-40DEA405E2C1}"/>
              </a:ext>
            </a:extLst>
          </p:cNvPr>
          <p:cNvPicPr>
            <a:picLocks noChangeAspect="1"/>
          </p:cNvPicPr>
          <p:nvPr/>
        </p:nvPicPr>
        <p:blipFill>
          <a:blip r:embed="rId11"/>
          <a:stretch>
            <a:fillRect/>
          </a:stretch>
        </p:blipFill>
        <p:spPr>
          <a:xfrm>
            <a:off x="8381204" y="3694606"/>
            <a:ext cx="779205" cy="839144"/>
          </a:xfrm>
          <a:prstGeom prst="rect">
            <a:avLst/>
          </a:prstGeom>
        </p:spPr>
      </p:pic>
      <p:pic>
        <p:nvPicPr>
          <p:cNvPr id="16" name="Picture 15">
            <a:extLst>
              <a:ext uri="{FF2B5EF4-FFF2-40B4-BE49-F238E27FC236}">
                <a16:creationId xmlns:a16="http://schemas.microsoft.com/office/drawing/2014/main" id="{2D689AD3-E180-1817-4493-85AE1A13D5EF}"/>
              </a:ext>
            </a:extLst>
          </p:cNvPr>
          <p:cNvPicPr>
            <a:picLocks noChangeAspect="1"/>
          </p:cNvPicPr>
          <p:nvPr/>
        </p:nvPicPr>
        <p:blipFill>
          <a:blip r:embed="rId12"/>
          <a:stretch>
            <a:fillRect/>
          </a:stretch>
        </p:blipFill>
        <p:spPr>
          <a:xfrm>
            <a:off x="6861098" y="3731326"/>
            <a:ext cx="743242" cy="755230"/>
          </a:xfrm>
          <a:prstGeom prst="rect">
            <a:avLst/>
          </a:prstGeom>
        </p:spPr>
      </p:pic>
      <p:sp>
        <p:nvSpPr>
          <p:cNvPr id="3" name="Rectangle 2">
            <a:extLst>
              <a:ext uri="{FF2B5EF4-FFF2-40B4-BE49-F238E27FC236}">
                <a16:creationId xmlns:a16="http://schemas.microsoft.com/office/drawing/2014/main" id="{D53D92F1-17B0-ED4A-3BF0-179B09C9105F}"/>
              </a:ext>
            </a:extLst>
          </p:cNvPr>
          <p:cNvSpPr/>
          <p:nvPr/>
        </p:nvSpPr>
        <p:spPr>
          <a:xfrm>
            <a:off x="1603355" y="2008293"/>
            <a:ext cx="5215472" cy="4380340"/>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6" name="TextBox 5">
            <a:extLst>
              <a:ext uri="{FF2B5EF4-FFF2-40B4-BE49-F238E27FC236}">
                <a16:creationId xmlns:a16="http://schemas.microsoft.com/office/drawing/2014/main" id="{2F289900-1959-7486-E60C-EC928469B90B}"/>
              </a:ext>
            </a:extLst>
          </p:cNvPr>
          <p:cNvSpPr txBox="1"/>
          <p:nvPr/>
        </p:nvSpPr>
        <p:spPr>
          <a:xfrm>
            <a:off x="657786" y="6392630"/>
            <a:ext cx="2270235" cy="369332"/>
          </a:xfrm>
          <a:prstGeom prst="rect">
            <a:avLst/>
          </a:prstGeom>
          <a:noFill/>
        </p:spPr>
        <p:txBody>
          <a:bodyPr wrap="square" rtlCol="0">
            <a:spAutoFit/>
          </a:bodyPr>
          <a:lstStyle/>
          <a:p>
            <a:r>
              <a:rPr lang="en-US" b="1" dirty="0">
                <a:solidFill>
                  <a:srgbClr val="0070C0"/>
                </a:solidFill>
              </a:rPr>
              <a:t>Data Provider</a:t>
            </a:r>
          </a:p>
        </p:txBody>
      </p:sp>
      <p:sp>
        <p:nvSpPr>
          <p:cNvPr id="17" name="TextBox 16">
            <a:extLst>
              <a:ext uri="{FF2B5EF4-FFF2-40B4-BE49-F238E27FC236}">
                <a16:creationId xmlns:a16="http://schemas.microsoft.com/office/drawing/2014/main" id="{CDE8C17C-0F6F-0700-03E8-8241D4346CEF}"/>
              </a:ext>
            </a:extLst>
          </p:cNvPr>
          <p:cNvSpPr txBox="1"/>
          <p:nvPr/>
        </p:nvSpPr>
        <p:spPr>
          <a:xfrm>
            <a:off x="2128346" y="1385766"/>
            <a:ext cx="2270235" cy="584775"/>
          </a:xfrm>
          <a:prstGeom prst="rect">
            <a:avLst/>
          </a:prstGeom>
          <a:solidFill>
            <a:schemeClr val="accent1">
              <a:lumMod val="20000"/>
              <a:lumOff val="80000"/>
            </a:schemeClr>
          </a:solidFill>
        </p:spPr>
        <p:txBody>
          <a:bodyPr wrap="square" rtlCol="0">
            <a:spAutoFit/>
          </a:bodyPr>
          <a:lstStyle/>
          <a:p>
            <a:pPr algn="ctr"/>
            <a:r>
              <a:rPr lang="en-IN" sz="1600" dirty="0"/>
              <a:t>Sensitive data containing location and time</a:t>
            </a:r>
            <a:endParaRPr lang="en-CA" sz="1600" dirty="0"/>
          </a:p>
        </p:txBody>
      </p:sp>
      <p:sp>
        <p:nvSpPr>
          <p:cNvPr id="23" name="TextBox 22">
            <a:extLst>
              <a:ext uri="{FF2B5EF4-FFF2-40B4-BE49-F238E27FC236}">
                <a16:creationId xmlns:a16="http://schemas.microsoft.com/office/drawing/2014/main" id="{EB98A76F-6141-3C3B-2890-BB802F8A9327}"/>
              </a:ext>
            </a:extLst>
          </p:cNvPr>
          <p:cNvSpPr txBox="1"/>
          <p:nvPr/>
        </p:nvSpPr>
        <p:spPr>
          <a:xfrm>
            <a:off x="8928537" y="1374339"/>
            <a:ext cx="2270235" cy="584775"/>
          </a:xfrm>
          <a:prstGeom prst="rect">
            <a:avLst/>
          </a:prstGeom>
          <a:solidFill>
            <a:schemeClr val="accent6">
              <a:lumMod val="20000"/>
              <a:lumOff val="80000"/>
            </a:schemeClr>
          </a:solidFill>
        </p:spPr>
        <p:txBody>
          <a:bodyPr wrap="square" rtlCol="0">
            <a:spAutoFit/>
          </a:bodyPr>
          <a:lstStyle/>
          <a:p>
            <a:pPr algn="ctr"/>
            <a:r>
              <a:rPr lang="en-IN" sz="1600" dirty="0"/>
              <a:t>Secure Client queries</a:t>
            </a:r>
          </a:p>
          <a:p>
            <a:pPr algn="ctr"/>
            <a:endParaRPr lang="en-CA" sz="1600" dirty="0"/>
          </a:p>
        </p:txBody>
      </p:sp>
    </p:spTree>
    <p:extLst>
      <p:ext uri="{BB962C8B-B14F-4D97-AF65-F5344CB8AC3E}">
        <p14:creationId xmlns:p14="http://schemas.microsoft.com/office/powerpoint/2010/main" val="3709588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AC2CCC-7A55-6E88-D490-AFE9EEBE4F47}"/>
              </a:ext>
            </a:extLst>
          </p:cNvPr>
          <p:cNvPicPr>
            <a:picLocks noChangeAspect="1"/>
          </p:cNvPicPr>
          <p:nvPr/>
        </p:nvPicPr>
        <p:blipFill>
          <a:blip r:embed="rId3"/>
          <a:stretch>
            <a:fillRect/>
          </a:stretch>
        </p:blipFill>
        <p:spPr>
          <a:xfrm>
            <a:off x="1818290" y="2053162"/>
            <a:ext cx="2270235" cy="1904068"/>
          </a:xfrm>
          <a:prstGeom prst="rect">
            <a:avLst/>
          </a:prstGeom>
        </p:spPr>
      </p:pic>
      <p:pic>
        <p:nvPicPr>
          <p:cNvPr id="5" name="Picture 4">
            <a:extLst>
              <a:ext uri="{FF2B5EF4-FFF2-40B4-BE49-F238E27FC236}">
                <a16:creationId xmlns:a16="http://schemas.microsoft.com/office/drawing/2014/main" id="{F0169431-FBAD-3B31-EBA9-DCCF31E9CBC8}"/>
              </a:ext>
            </a:extLst>
          </p:cNvPr>
          <p:cNvPicPr>
            <a:picLocks noChangeAspect="1"/>
          </p:cNvPicPr>
          <p:nvPr/>
        </p:nvPicPr>
        <p:blipFill>
          <a:blip r:embed="rId4"/>
          <a:stretch>
            <a:fillRect/>
          </a:stretch>
        </p:blipFill>
        <p:spPr>
          <a:xfrm>
            <a:off x="1769900" y="4486556"/>
            <a:ext cx="2373125" cy="1746080"/>
          </a:xfrm>
          <a:prstGeom prst="rect">
            <a:avLst/>
          </a:prstGeom>
        </p:spPr>
      </p:pic>
      <p:pic>
        <p:nvPicPr>
          <p:cNvPr id="7" name="Picture 6">
            <a:extLst>
              <a:ext uri="{FF2B5EF4-FFF2-40B4-BE49-F238E27FC236}">
                <a16:creationId xmlns:a16="http://schemas.microsoft.com/office/drawing/2014/main" id="{A02AB74B-8930-E447-3B73-303AD66F9298}"/>
              </a:ext>
            </a:extLst>
          </p:cNvPr>
          <p:cNvPicPr>
            <a:picLocks noChangeAspect="1"/>
          </p:cNvPicPr>
          <p:nvPr/>
        </p:nvPicPr>
        <p:blipFill>
          <a:blip r:embed="rId5"/>
          <a:stretch>
            <a:fillRect/>
          </a:stretch>
        </p:blipFill>
        <p:spPr>
          <a:xfrm>
            <a:off x="4277936" y="2032121"/>
            <a:ext cx="1353360" cy="4380340"/>
          </a:xfrm>
          <a:prstGeom prst="rect">
            <a:avLst/>
          </a:prstGeom>
        </p:spPr>
      </p:pic>
      <p:pic>
        <p:nvPicPr>
          <p:cNvPr id="8" name="Picture 7">
            <a:extLst>
              <a:ext uri="{FF2B5EF4-FFF2-40B4-BE49-F238E27FC236}">
                <a16:creationId xmlns:a16="http://schemas.microsoft.com/office/drawing/2014/main" id="{E765E18D-FC51-48A7-D0E1-915588759F10}"/>
              </a:ext>
            </a:extLst>
          </p:cNvPr>
          <p:cNvPicPr>
            <a:picLocks noChangeAspect="1"/>
          </p:cNvPicPr>
          <p:nvPr/>
        </p:nvPicPr>
        <p:blipFill>
          <a:blip r:embed="rId6"/>
          <a:stretch>
            <a:fillRect/>
          </a:stretch>
        </p:blipFill>
        <p:spPr>
          <a:xfrm>
            <a:off x="5766147" y="2295822"/>
            <a:ext cx="926731" cy="4116639"/>
          </a:xfrm>
          <a:prstGeom prst="rect">
            <a:avLst/>
          </a:prstGeom>
        </p:spPr>
      </p:pic>
      <p:sp>
        <p:nvSpPr>
          <p:cNvPr id="9" name="Rounded Rectangle 8">
            <a:extLst>
              <a:ext uri="{FF2B5EF4-FFF2-40B4-BE49-F238E27FC236}">
                <a16:creationId xmlns:a16="http://schemas.microsoft.com/office/drawing/2014/main" id="{18820078-444D-633D-E684-2720141C2CC0}"/>
              </a:ext>
            </a:extLst>
          </p:cNvPr>
          <p:cNvSpPr/>
          <p:nvPr/>
        </p:nvSpPr>
        <p:spPr>
          <a:xfrm rot="16200000">
            <a:off x="5937643" y="3862424"/>
            <a:ext cx="4042738" cy="709344"/>
          </a:xfrm>
          <a:prstGeom prst="roundRect">
            <a:avLst/>
          </a:prstGeom>
          <a:solidFill>
            <a:schemeClr val="bg1">
              <a:lumMod val="9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QUERY RESPONSE SYSTEM, PRESERVING LOCATION PRIVACY OF INSTRUMENTED FLEETS AND CLIENTS</a:t>
            </a:r>
          </a:p>
        </p:txBody>
      </p:sp>
      <p:pic>
        <p:nvPicPr>
          <p:cNvPr id="11" name="Picture 10">
            <a:extLst>
              <a:ext uri="{FF2B5EF4-FFF2-40B4-BE49-F238E27FC236}">
                <a16:creationId xmlns:a16="http://schemas.microsoft.com/office/drawing/2014/main" id="{6B9E2991-AD48-B8BA-BE55-8E464FEF5875}"/>
              </a:ext>
            </a:extLst>
          </p:cNvPr>
          <p:cNvPicPr>
            <a:picLocks noChangeAspect="1"/>
          </p:cNvPicPr>
          <p:nvPr/>
        </p:nvPicPr>
        <p:blipFill>
          <a:blip r:embed="rId7"/>
          <a:stretch>
            <a:fillRect/>
          </a:stretch>
        </p:blipFill>
        <p:spPr>
          <a:xfrm>
            <a:off x="8922241" y="2123746"/>
            <a:ext cx="2105301" cy="1670721"/>
          </a:xfrm>
          <a:prstGeom prst="rect">
            <a:avLst/>
          </a:prstGeom>
        </p:spPr>
      </p:pic>
      <p:pic>
        <p:nvPicPr>
          <p:cNvPr id="12" name="Picture 11">
            <a:extLst>
              <a:ext uri="{FF2B5EF4-FFF2-40B4-BE49-F238E27FC236}">
                <a16:creationId xmlns:a16="http://schemas.microsoft.com/office/drawing/2014/main" id="{4463CD34-238C-C47D-C0E2-072BC4186237}"/>
              </a:ext>
            </a:extLst>
          </p:cNvPr>
          <p:cNvPicPr>
            <a:picLocks noChangeAspect="1"/>
          </p:cNvPicPr>
          <p:nvPr/>
        </p:nvPicPr>
        <p:blipFill>
          <a:blip r:embed="rId8"/>
          <a:stretch>
            <a:fillRect/>
          </a:stretch>
        </p:blipFill>
        <p:spPr>
          <a:xfrm>
            <a:off x="9195923" y="4999850"/>
            <a:ext cx="1769721" cy="1154165"/>
          </a:xfrm>
          <a:prstGeom prst="rect">
            <a:avLst/>
          </a:prstGeom>
        </p:spPr>
      </p:pic>
      <p:pic>
        <p:nvPicPr>
          <p:cNvPr id="13" name="Picture 12">
            <a:extLst>
              <a:ext uri="{FF2B5EF4-FFF2-40B4-BE49-F238E27FC236}">
                <a16:creationId xmlns:a16="http://schemas.microsoft.com/office/drawing/2014/main" id="{7A285A46-2E6C-5B6F-E2B4-4CDA43342DE9}"/>
              </a:ext>
            </a:extLst>
          </p:cNvPr>
          <p:cNvPicPr>
            <a:picLocks noChangeAspect="1"/>
          </p:cNvPicPr>
          <p:nvPr/>
        </p:nvPicPr>
        <p:blipFill>
          <a:blip r:embed="rId9"/>
          <a:stretch>
            <a:fillRect/>
          </a:stretch>
        </p:blipFill>
        <p:spPr>
          <a:xfrm>
            <a:off x="9594667" y="3728771"/>
            <a:ext cx="1019226" cy="888038"/>
          </a:xfrm>
          <a:prstGeom prst="rect">
            <a:avLst/>
          </a:prstGeom>
        </p:spPr>
      </p:pic>
      <p:pic>
        <p:nvPicPr>
          <p:cNvPr id="14" name="Picture 13">
            <a:extLst>
              <a:ext uri="{FF2B5EF4-FFF2-40B4-BE49-F238E27FC236}">
                <a16:creationId xmlns:a16="http://schemas.microsoft.com/office/drawing/2014/main" id="{5C78A4A7-C143-1FE8-7D09-1D243BC31312}"/>
              </a:ext>
            </a:extLst>
          </p:cNvPr>
          <p:cNvPicPr>
            <a:picLocks noChangeAspect="1"/>
          </p:cNvPicPr>
          <p:nvPr/>
        </p:nvPicPr>
        <p:blipFill>
          <a:blip r:embed="rId10"/>
          <a:stretch>
            <a:fillRect/>
          </a:stretch>
        </p:blipFill>
        <p:spPr>
          <a:xfrm>
            <a:off x="9161265" y="4752820"/>
            <a:ext cx="1940782" cy="230588"/>
          </a:xfrm>
          <a:prstGeom prst="rect">
            <a:avLst/>
          </a:prstGeom>
        </p:spPr>
      </p:pic>
      <p:pic>
        <p:nvPicPr>
          <p:cNvPr id="15" name="Picture 14">
            <a:extLst>
              <a:ext uri="{FF2B5EF4-FFF2-40B4-BE49-F238E27FC236}">
                <a16:creationId xmlns:a16="http://schemas.microsoft.com/office/drawing/2014/main" id="{1876C4A3-D825-C2FA-ADC6-40DEA405E2C1}"/>
              </a:ext>
            </a:extLst>
          </p:cNvPr>
          <p:cNvPicPr>
            <a:picLocks noChangeAspect="1"/>
          </p:cNvPicPr>
          <p:nvPr/>
        </p:nvPicPr>
        <p:blipFill>
          <a:blip r:embed="rId11"/>
          <a:stretch>
            <a:fillRect/>
          </a:stretch>
        </p:blipFill>
        <p:spPr>
          <a:xfrm>
            <a:off x="8381204" y="3694606"/>
            <a:ext cx="779205" cy="839144"/>
          </a:xfrm>
          <a:prstGeom prst="rect">
            <a:avLst/>
          </a:prstGeom>
        </p:spPr>
      </p:pic>
      <p:pic>
        <p:nvPicPr>
          <p:cNvPr id="16" name="Picture 15">
            <a:extLst>
              <a:ext uri="{FF2B5EF4-FFF2-40B4-BE49-F238E27FC236}">
                <a16:creationId xmlns:a16="http://schemas.microsoft.com/office/drawing/2014/main" id="{2D689AD3-E180-1817-4493-85AE1A13D5EF}"/>
              </a:ext>
            </a:extLst>
          </p:cNvPr>
          <p:cNvPicPr>
            <a:picLocks noChangeAspect="1"/>
          </p:cNvPicPr>
          <p:nvPr/>
        </p:nvPicPr>
        <p:blipFill>
          <a:blip r:embed="rId12"/>
          <a:stretch>
            <a:fillRect/>
          </a:stretch>
        </p:blipFill>
        <p:spPr>
          <a:xfrm>
            <a:off x="6861098" y="3731326"/>
            <a:ext cx="743242" cy="755230"/>
          </a:xfrm>
          <a:prstGeom prst="rect">
            <a:avLst/>
          </a:prstGeom>
        </p:spPr>
      </p:pic>
      <p:sp>
        <p:nvSpPr>
          <p:cNvPr id="3" name="Rectangle 2">
            <a:extLst>
              <a:ext uri="{FF2B5EF4-FFF2-40B4-BE49-F238E27FC236}">
                <a16:creationId xmlns:a16="http://schemas.microsoft.com/office/drawing/2014/main" id="{D53D92F1-17B0-ED4A-3BF0-179B09C9105F}"/>
              </a:ext>
            </a:extLst>
          </p:cNvPr>
          <p:cNvSpPr/>
          <p:nvPr/>
        </p:nvSpPr>
        <p:spPr>
          <a:xfrm>
            <a:off x="1603355" y="2008293"/>
            <a:ext cx="5215472" cy="4380340"/>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6" name="TextBox 5">
            <a:extLst>
              <a:ext uri="{FF2B5EF4-FFF2-40B4-BE49-F238E27FC236}">
                <a16:creationId xmlns:a16="http://schemas.microsoft.com/office/drawing/2014/main" id="{2F289900-1959-7486-E60C-EC928469B90B}"/>
              </a:ext>
            </a:extLst>
          </p:cNvPr>
          <p:cNvSpPr txBox="1"/>
          <p:nvPr/>
        </p:nvSpPr>
        <p:spPr>
          <a:xfrm>
            <a:off x="657786" y="6392630"/>
            <a:ext cx="2270235" cy="369332"/>
          </a:xfrm>
          <a:prstGeom prst="rect">
            <a:avLst/>
          </a:prstGeom>
          <a:noFill/>
        </p:spPr>
        <p:txBody>
          <a:bodyPr wrap="square" rtlCol="0">
            <a:spAutoFit/>
          </a:bodyPr>
          <a:lstStyle/>
          <a:p>
            <a:r>
              <a:rPr lang="en-US" b="1" dirty="0">
                <a:solidFill>
                  <a:srgbClr val="0070C0"/>
                </a:solidFill>
              </a:rPr>
              <a:t>Data Provider</a:t>
            </a:r>
          </a:p>
        </p:txBody>
      </p:sp>
      <p:sp>
        <p:nvSpPr>
          <p:cNvPr id="17" name="TextBox 16">
            <a:extLst>
              <a:ext uri="{FF2B5EF4-FFF2-40B4-BE49-F238E27FC236}">
                <a16:creationId xmlns:a16="http://schemas.microsoft.com/office/drawing/2014/main" id="{CDE8C17C-0F6F-0700-03E8-8241D4346CEF}"/>
              </a:ext>
            </a:extLst>
          </p:cNvPr>
          <p:cNvSpPr txBox="1"/>
          <p:nvPr/>
        </p:nvSpPr>
        <p:spPr>
          <a:xfrm>
            <a:off x="2128346" y="1385766"/>
            <a:ext cx="2270235" cy="584775"/>
          </a:xfrm>
          <a:prstGeom prst="rect">
            <a:avLst/>
          </a:prstGeom>
          <a:solidFill>
            <a:schemeClr val="accent1">
              <a:lumMod val="20000"/>
              <a:lumOff val="80000"/>
            </a:schemeClr>
          </a:solidFill>
        </p:spPr>
        <p:txBody>
          <a:bodyPr wrap="square" rtlCol="0">
            <a:spAutoFit/>
          </a:bodyPr>
          <a:lstStyle/>
          <a:p>
            <a:pPr algn="ctr"/>
            <a:r>
              <a:rPr lang="en-IN" sz="1600" dirty="0"/>
              <a:t>Sensitive data containing location and time</a:t>
            </a:r>
            <a:endParaRPr lang="en-CA" sz="1600" dirty="0"/>
          </a:p>
        </p:txBody>
      </p:sp>
      <p:sp>
        <p:nvSpPr>
          <p:cNvPr id="18" name="Rectangle 17">
            <a:extLst>
              <a:ext uri="{FF2B5EF4-FFF2-40B4-BE49-F238E27FC236}">
                <a16:creationId xmlns:a16="http://schemas.microsoft.com/office/drawing/2014/main" id="{432EB0C3-9FDD-387A-317E-E0D3EAE8CC8A}"/>
              </a:ext>
            </a:extLst>
          </p:cNvPr>
          <p:cNvSpPr/>
          <p:nvPr/>
        </p:nvSpPr>
        <p:spPr>
          <a:xfrm>
            <a:off x="9099198" y="5104907"/>
            <a:ext cx="2002849" cy="11541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EF8B1BC-07F7-1406-9386-365E957D2CBF}"/>
              </a:ext>
            </a:extLst>
          </p:cNvPr>
          <p:cNvSpPr txBox="1"/>
          <p:nvPr/>
        </p:nvSpPr>
        <p:spPr>
          <a:xfrm>
            <a:off x="8770806" y="6308194"/>
            <a:ext cx="2270235" cy="369332"/>
          </a:xfrm>
          <a:prstGeom prst="rect">
            <a:avLst/>
          </a:prstGeom>
          <a:noFill/>
        </p:spPr>
        <p:txBody>
          <a:bodyPr wrap="square" rtlCol="0">
            <a:spAutoFit/>
          </a:bodyPr>
          <a:lstStyle/>
          <a:p>
            <a:r>
              <a:rPr lang="en-US" b="1" dirty="0">
                <a:solidFill>
                  <a:srgbClr val="FF0000"/>
                </a:solidFill>
              </a:rPr>
              <a:t>Data Consumer</a:t>
            </a:r>
          </a:p>
        </p:txBody>
      </p:sp>
      <p:sp>
        <p:nvSpPr>
          <p:cNvPr id="22" name="TextBox 21">
            <a:extLst>
              <a:ext uri="{FF2B5EF4-FFF2-40B4-BE49-F238E27FC236}">
                <a16:creationId xmlns:a16="http://schemas.microsoft.com/office/drawing/2014/main" id="{24B839C7-BD18-F7FE-5623-DA46E9C31970}"/>
              </a:ext>
            </a:extLst>
          </p:cNvPr>
          <p:cNvSpPr txBox="1"/>
          <p:nvPr/>
        </p:nvSpPr>
        <p:spPr>
          <a:xfrm>
            <a:off x="8928537" y="1374339"/>
            <a:ext cx="2270235" cy="584775"/>
          </a:xfrm>
          <a:prstGeom prst="rect">
            <a:avLst/>
          </a:prstGeom>
          <a:solidFill>
            <a:schemeClr val="accent6">
              <a:lumMod val="20000"/>
              <a:lumOff val="80000"/>
            </a:schemeClr>
          </a:solidFill>
        </p:spPr>
        <p:txBody>
          <a:bodyPr wrap="square" rtlCol="0">
            <a:spAutoFit/>
          </a:bodyPr>
          <a:lstStyle/>
          <a:p>
            <a:pPr algn="ctr"/>
            <a:r>
              <a:rPr lang="en-IN" sz="1600" dirty="0"/>
              <a:t>Secure Client queries</a:t>
            </a:r>
          </a:p>
          <a:p>
            <a:pPr algn="ctr"/>
            <a:endParaRPr lang="en-CA" sz="1600" dirty="0"/>
          </a:p>
        </p:txBody>
      </p:sp>
      <p:sp>
        <p:nvSpPr>
          <p:cNvPr id="24" name="Title 1">
            <a:extLst>
              <a:ext uri="{FF2B5EF4-FFF2-40B4-BE49-F238E27FC236}">
                <a16:creationId xmlns:a16="http://schemas.microsoft.com/office/drawing/2014/main" id="{CDF1518D-16A3-CBCA-2CED-982F91E7561D}"/>
              </a:ext>
            </a:extLst>
          </p:cNvPr>
          <p:cNvSpPr txBox="1">
            <a:spLocks/>
          </p:cNvSpPr>
          <p:nvPr/>
        </p:nvSpPr>
        <p:spPr>
          <a:xfrm>
            <a:off x="683172" y="13937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Threat Model</a:t>
            </a:r>
            <a:endParaRPr lang="en-US" dirty="0"/>
          </a:p>
        </p:txBody>
      </p:sp>
      <p:sp>
        <p:nvSpPr>
          <p:cNvPr id="25" name="TextBox 24">
            <a:extLst>
              <a:ext uri="{FF2B5EF4-FFF2-40B4-BE49-F238E27FC236}">
                <a16:creationId xmlns:a16="http://schemas.microsoft.com/office/drawing/2014/main" id="{8ED55832-2BFD-BCD1-F714-5062DD7F0864}"/>
              </a:ext>
            </a:extLst>
          </p:cNvPr>
          <p:cNvSpPr txBox="1"/>
          <p:nvPr/>
        </p:nvSpPr>
        <p:spPr>
          <a:xfrm>
            <a:off x="4398581" y="6583860"/>
            <a:ext cx="9917603" cy="307777"/>
          </a:xfrm>
          <a:prstGeom prst="rect">
            <a:avLst/>
          </a:prstGeom>
          <a:noFill/>
        </p:spPr>
        <p:txBody>
          <a:bodyPr wrap="square" rtlCol="0">
            <a:spAutoFit/>
          </a:bodyPr>
          <a:lstStyle/>
          <a:p>
            <a:r>
              <a:rPr lang="en-US" sz="1400" dirty="0"/>
              <a:t>Privacy in Urban Sensing with Instrumented Fleets, Using Air Pollution Monitoring As A </a:t>
            </a:r>
            <a:r>
              <a:rPr lang="en-US" sz="1400" dirty="0" err="1"/>
              <a:t>Usecase</a:t>
            </a:r>
            <a:r>
              <a:rPr lang="en-US" sz="1400" dirty="0"/>
              <a:t>, NDSS’22</a:t>
            </a:r>
          </a:p>
        </p:txBody>
      </p:sp>
    </p:spTree>
    <p:extLst>
      <p:ext uri="{BB962C8B-B14F-4D97-AF65-F5344CB8AC3E}">
        <p14:creationId xmlns:p14="http://schemas.microsoft.com/office/powerpoint/2010/main" val="3843687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1900</TotalTime>
  <Words>4925</Words>
  <Application>Microsoft Office PowerPoint</Application>
  <PresentationFormat>Widescreen</PresentationFormat>
  <Paragraphs>292</Paragraphs>
  <Slides>33</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Carlito</vt:lpstr>
      <vt:lpstr>CMR12</vt:lpstr>
      <vt:lpstr>Open Sans</vt:lpstr>
      <vt:lpstr>Office Theme</vt:lpstr>
      <vt:lpstr>PRIVACY PRESERVING MACHINE LEARNING MODELS FOR INTERPOLATION AND FORECASTING ON DELHI POLLUTION DATA</vt:lpstr>
      <vt:lpstr>Pollution In Delhi-NCR</vt:lpstr>
      <vt:lpstr>Problem Description</vt:lpstr>
      <vt:lpstr>Problem Description</vt:lpstr>
      <vt:lpstr>Problem Description</vt:lpstr>
      <vt:lpstr>Problem Description</vt:lpstr>
      <vt:lpstr>Problem Description</vt:lpstr>
      <vt:lpstr>Threat Model</vt:lpstr>
      <vt:lpstr>PowerPoint Presentation</vt:lpstr>
      <vt:lpstr>Threat Model</vt:lpstr>
      <vt:lpstr>Goal: Balancing Tradeoffs</vt:lpstr>
      <vt:lpstr>Machine Learning tasks explored</vt:lpstr>
      <vt:lpstr>Delhi Pollution Dataset – IIT Delhi</vt:lpstr>
      <vt:lpstr>Data Preparation</vt:lpstr>
      <vt:lpstr>Data Preparation Contd..</vt:lpstr>
      <vt:lpstr>Identifying Patterns in Data</vt:lpstr>
      <vt:lpstr>Identifying Patterns in Data</vt:lpstr>
      <vt:lpstr>Identifying Patterns in Data</vt:lpstr>
      <vt:lpstr>Our Model GCN-LSTM for forecasting</vt:lpstr>
      <vt:lpstr>Evaluation Metric (RMSE)</vt:lpstr>
      <vt:lpstr>Experimental Setup</vt:lpstr>
      <vt:lpstr>EDA for Size of the past window</vt:lpstr>
      <vt:lpstr>GCN and LSTM layers architecture choice</vt:lpstr>
      <vt:lpstr>Training Procedure</vt:lpstr>
      <vt:lpstr>Training Procedure</vt:lpstr>
      <vt:lpstr>Training Procedure</vt:lpstr>
      <vt:lpstr>RMSE trend with Pollution distribution</vt:lpstr>
      <vt:lpstr>Baselines - ARIMA</vt:lpstr>
      <vt:lpstr>Baselines – N-BEATS by Darts</vt:lpstr>
      <vt:lpstr>Results</vt:lpstr>
      <vt:lpstr>Secure private training of GCN-LSTM</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 Air Pollution</dc:title>
  <dc:creator>Microsoft Office User</dc:creator>
  <cp:lastModifiedBy>Gauri Gupta</cp:lastModifiedBy>
  <cp:revision>19</cp:revision>
  <dcterms:created xsi:type="dcterms:W3CDTF">2022-06-18T11:22:16Z</dcterms:created>
  <dcterms:modified xsi:type="dcterms:W3CDTF">2022-07-04T06:34:30Z</dcterms:modified>
</cp:coreProperties>
</file>